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20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82" r:id="rId2"/>
    <p:sldId id="284" r:id="rId3"/>
    <p:sldId id="287" r:id="rId4"/>
    <p:sldId id="283" r:id="rId5"/>
    <p:sldId id="286" r:id="rId6"/>
    <p:sldId id="295" r:id="rId7"/>
    <p:sldId id="296" r:id="rId8"/>
    <p:sldId id="298" r:id="rId9"/>
    <p:sldId id="291" r:id="rId10"/>
    <p:sldId id="285" r:id="rId11"/>
    <p:sldId id="301" r:id="rId12"/>
    <p:sldId id="302" r:id="rId13"/>
    <p:sldId id="304" r:id="rId14"/>
    <p:sldId id="299" r:id="rId15"/>
    <p:sldId id="292" r:id="rId16"/>
    <p:sldId id="309" r:id="rId17"/>
    <p:sldId id="308" r:id="rId18"/>
    <p:sldId id="311" r:id="rId19"/>
    <p:sldId id="293" r:id="rId20"/>
    <p:sldId id="294" r:id="rId21"/>
    <p:sldId id="312" r:id="rId22"/>
    <p:sldId id="307" r:id="rId23"/>
  </p:sldIdLst>
  <p:sldSz cx="12192000" cy="6858000"/>
  <p:notesSz cx="6858000" cy="9144000"/>
  <p:embeddedFontLst>
    <p:embeddedFont>
      <p:font typeface="KOMACON" panose="020B0503000000000000" pitchFamily="34" charset="-127"/>
      <p:regular r:id="rId25"/>
    </p:embeddedFont>
    <p:embeddedFont>
      <p:font typeface="맑은 고딕" panose="020B0503020000020004" pitchFamily="34" charset="-127"/>
      <p:regular r:id="rId26"/>
      <p:bold r:id="rId27"/>
    </p:embeddedFont>
    <p:embeddedFont>
      <p:font typeface="Raleway" pitchFamily="2" charset="0"/>
      <p:regular r:id="rId28"/>
      <p:bold r:id="rId29"/>
      <p:italic r:id="rId30"/>
      <p:boldItalic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6084"/>
    <a:srgbClr val="173A4D"/>
    <a:srgbClr val="D12B2B"/>
    <a:srgbClr val="DBAA44"/>
    <a:srgbClr val="EEDBAB"/>
    <a:srgbClr val="EAC7F9"/>
    <a:srgbClr val="E8CF90"/>
    <a:srgbClr val="FFFFFF"/>
    <a:srgbClr val="AB30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7" autoAdjust="0"/>
    <p:restoredTop sz="86471" autoAdjust="0"/>
  </p:normalViewPr>
  <p:slideViewPr>
    <p:cSldViewPr snapToGrid="0">
      <p:cViewPr varScale="1">
        <p:scale>
          <a:sx n="87" d="100"/>
          <a:sy n="87" d="100"/>
        </p:scale>
        <p:origin x="15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954172-11BB-4582-9883-58E917A82ECB}" type="datetimeFigureOut">
              <a:rPr lang="ko-KR" altLang="en-US" smtClean="0"/>
              <a:t>2021. 12. 9.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3BD85-1DF9-4E30-B3B0-E52AA22C11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272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오늘 </a:t>
            </a:r>
            <a:r>
              <a:rPr lang="ko-KR" altLang="en-US" dirty="0" err="1"/>
              <a:t>뭐먹지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10</a:t>
            </a:r>
            <a:r>
              <a:rPr lang="ko-KR" altLang="en-US" dirty="0"/>
              <a:t>조 발표를 맡은 김민석입니다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3BD85-1DF9-4E30-B3B0-E52AA22C11D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552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3BD85-1DF9-4E30-B3B0-E52AA22C11D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353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3BD85-1DF9-4E30-B3B0-E52AA22C11D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379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3BD85-1DF9-4E30-B3B0-E52AA22C11D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991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>
              <a:lnSpc>
                <a:spcPct val="125000"/>
              </a:lnSpc>
              <a:buClr>
                <a:schemeClr val="bg2"/>
              </a:buClr>
              <a:buSzPts val="1100"/>
            </a:pPr>
            <a:r>
              <a:rPr lang="en-US" altLang="ko-KR" sz="1200" dirty="0">
                <a:latin typeface="KOMACON" panose="020B0503000000000000" pitchFamily="34" charset="-127"/>
                <a:ea typeface="KOMACON" panose="020B0503000000000000" pitchFamily="34" charset="-127"/>
                <a:cs typeface="Roboto"/>
                <a:sym typeface="Roboto"/>
              </a:rPr>
              <a:t>- </a:t>
            </a:r>
            <a:r>
              <a:rPr lang="ko-KR" altLang="en-US" sz="1200" dirty="0">
                <a:latin typeface="KOMACON" panose="020B0503000000000000" pitchFamily="34" charset="-127"/>
                <a:ea typeface="KOMACON" panose="020B0503000000000000" pitchFamily="34" charset="-127"/>
                <a:cs typeface="Roboto"/>
                <a:sym typeface="Roboto"/>
              </a:rPr>
              <a:t>상세하게 메뉴를 결정만 </a:t>
            </a:r>
            <a:r>
              <a:rPr lang="ko-KR" altLang="en-US" sz="1200" dirty="0" err="1">
                <a:latin typeface="KOMACON" panose="020B0503000000000000" pitchFamily="34" charset="-127"/>
                <a:ea typeface="KOMACON" panose="020B0503000000000000" pitchFamily="34" charset="-127"/>
                <a:cs typeface="Roboto"/>
                <a:sym typeface="Roboto"/>
              </a:rPr>
              <a:t>해줌</a:t>
            </a:r>
            <a:endParaRPr lang="en-US" altLang="ko-KR" sz="1200" dirty="0">
              <a:latin typeface="KOMACON" panose="020B0503000000000000" pitchFamily="34" charset="-127"/>
              <a:ea typeface="KOMACON" panose="020B0503000000000000" pitchFamily="34" charset="-127"/>
              <a:cs typeface="Roboto"/>
              <a:sym typeface="Roboto"/>
            </a:endParaRPr>
          </a:p>
          <a:p>
            <a:pPr marL="285750" indent="-285750" algn="l">
              <a:lnSpc>
                <a:spcPct val="125000"/>
              </a:lnSpc>
              <a:buClr>
                <a:schemeClr val="bg2"/>
              </a:buClr>
              <a:buSzPts val="1100"/>
            </a:pPr>
            <a:r>
              <a:rPr lang="en-US" altLang="ko-KR" sz="1200" dirty="0">
                <a:latin typeface="KOMACON" panose="020B0503000000000000" pitchFamily="34" charset="-127"/>
                <a:ea typeface="KOMACON" panose="020B0503000000000000" pitchFamily="34" charset="-127"/>
                <a:cs typeface="Roboto"/>
                <a:sym typeface="Roboto"/>
              </a:rPr>
              <a:t>- </a:t>
            </a:r>
            <a:r>
              <a:rPr lang="ko-KR" altLang="en-US" sz="1200" dirty="0">
                <a:latin typeface="KOMACON" panose="020B0503000000000000" pitchFamily="34" charset="-127"/>
                <a:ea typeface="KOMACON" panose="020B0503000000000000" pitchFamily="34" charset="-127"/>
                <a:cs typeface="Roboto"/>
                <a:sym typeface="Roboto"/>
              </a:rPr>
              <a:t>랜덤으로 식당을 뽑아주는 기능만 존재</a:t>
            </a:r>
            <a:endParaRPr lang="en-US" altLang="ko-KR" sz="1200" dirty="0">
              <a:latin typeface="KOMACON" panose="020B0503000000000000" pitchFamily="34" charset="-127"/>
              <a:ea typeface="KOMACON" panose="020B0503000000000000" pitchFamily="34" charset="-127"/>
              <a:cs typeface="Roboto"/>
              <a:sym typeface="Roboto"/>
            </a:endParaRPr>
          </a:p>
          <a:p>
            <a:pPr marL="285750" indent="-285750" algn="l">
              <a:lnSpc>
                <a:spcPct val="125000"/>
              </a:lnSpc>
              <a:buClr>
                <a:schemeClr val="bg2"/>
              </a:buClr>
              <a:buSzPts val="1100"/>
            </a:pPr>
            <a:r>
              <a:rPr lang="en-US" altLang="ko-KR" sz="1200" dirty="0">
                <a:latin typeface="KOMACON" panose="020B0503000000000000" pitchFamily="34" charset="-127"/>
                <a:ea typeface="KOMACON" panose="020B0503000000000000" pitchFamily="34" charset="-127"/>
                <a:cs typeface="Roboto"/>
                <a:sym typeface="Roboto"/>
              </a:rPr>
              <a:t>- </a:t>
            </a:r>
            <a:r>
              <a:rPr lang="ko-KR" altLang="en-US" sz="1200" dirty="0">
                <a:latin typeface="KOMACON" panose="020B0503000000000000" pitchFamily="34" charset="-127"/>
                <a:ea typeface="KOMACON" panose="020B0503000000000000" pitchFamily="34" charset="-127"/>
                <a:cs typeface="Roboto"/>
                <a:sym typeface="Roboto"/>
              </a:rPr>
              <a:t>수동으로 식당 리스트와 메뉴를 입력해야 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3BD85-1DF9-4E30-B3B0-E52AA22C11D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786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3BD85-1DF9-4E30-B3B0-E52AA22C11D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324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3BD85-1DF9-4E30-B3B0-E52AA22C11D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255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3BD85-1DF9-4E30-B3B0-E52AA22C11D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956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3BD85-1DF9-4E30-B3B0-E52AA22C11D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938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3BD85-1DF9-4E30-B3B0-E52AA22C11D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30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8C928-5139-40BC-BB8E-A6650F225665}" type="datetimeFigureOut">
              <a:rPr lang="ko-KR" altLang="en-US" smtClean="0"/>
              <a:t>2021. 12. 9.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7236-E57F-4DF3-99C7-53371235D3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98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8C928-5139-40BC-BB8E-A6650F225665}" type="datetimeFigureOut">
              <a:rPr lang="ko-KR" altLang="en-US" smtClean="0"/>
              <a:t>2021. 12. 9.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7236-E57F-4DF3-99C7-53371235D3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075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8C928-5139-40BC-BB8E-A6650F225665}" type="datetimeFigureOut">
              <a:rPr lang="ko-KR" altLang="en-US" smtClean="0"/>
              <a:t>2021. 12. 9.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7236-E57F-4DF3-99C7-53371235D3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086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8C928-5139-40BC-BB8E-A6650F225665}" type="datetimeFigureOut">
              <a:rPr lang="ko-KR" altLang="en-US" smtClean="0"/>
              <a:t>2021. 12. 9.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7236-E57F-4DF3-99C7-53371235D3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597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8C928-5139-40BC-BB8E-A6650F225665}" type="datetimeFigureOut">
              <a:rPr lang="ko-KR" altLang="en-US" smtClean="0"/>
              <a:t>2021. 12. 9.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7236-E57F-4DF3-99C7-53371235D3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664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8C928-5139-40BC-BB8E-A6650F225665}" type="datetimeFigureOut">
              <a:rPr lang="ko-KR" altLang="en-US" smtClean="0"/>
              <a:t>2021. 12. 9.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7236-E57F-4DF3-99C7-53371235D3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01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8C928-5139-40BC-BB8E-A6650F225665}" type="datetimeFigureOut">
              <a:rPr lang="ko-KR" altLang="en-US" smtClean="0"/>
              <a:t>2021. 12. 9.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7236-E57F-4DF3-99C7-53371235D3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6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8C928-5139-40BC-BB8E-A6650F225665}" type="datetimeFigureOut">
              <a:rPr lang="ko-KR" altLang="en-US" smtClean="0"/>
              <a:t>2021. 12. 9.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7236-E57F-4DF3-99C7-53371235D3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7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8C928-5139-40BC-BB8E-A6650F225665}" type="datetimeFigureOut">
              <a:rPr lang="ko-KR" altLang="en-US" smtClean="0"/>
              <a:t>2021. 12. 9.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7236-E57F-4DF3-99C7-53371235D3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668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8C928-5139-40BC-BB8E-A6650F225665}" type="datetimeFigureOut">
              <a:rPr lang="ko-KR" altLang="en-US" smtClean="0"/>
              <a:t>2021. 12. 9.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7236-E57F-4DF3-99C7-53371235D3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488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8C928-5139-40BC-BB8E-A6650F225665}" type="datetimeFigureOut">
              <a:rPr lang="ko-KR" altLang="en-US" smtClean="0"/>
              <a:t>2021. 12. 9.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7236-E57F-4DF3-99C7-53371235D3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515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8C928-5139-40BC-BB8E-A6650F225665}" type="datetimeFigureOut">
              <a:rPr lang="ko-KR" altLang="en-US" smtClean="0"/>
              <a:t>2021. 12. 9.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D7236-E57F-4DF3-99C7-53371235D3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339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https://www.youtube.com/embed/xAfL3cLojNU?feature=oembed" TargetMode="Externa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 rot="20853520">
            <a:off x="-528822" y="1721603"/>
            <a:ext cx="13249644" cy="3414795"/>
          </a:xfrm>
          <a:prstGeom prst="parallelogram">
            <a:avLst>
              <a:gd name="adj" fmla="val 22245"/>
            </a:avLst>
          </a:prstGeom>
          <a:solidFill>
            <a:srgbClr val="173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 rot="20830409">
            <a:off x="360708" y="2586198"/>
            <a:ext cx="7803739" cy="230832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/>
          <a:p>
            <a:pPr algn="ctr"/>
            <a:r>
              <a:rPr lang="ko-KR" altLang="en-US" sz="96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dist="889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오늘 뭐 먹지</a:t>
            </a:r>
            <a:r>
              <a:rPr lang="en-US" altLang="ko-KR" sz="96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dist="889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</a:p>
          <a:p>
            <a:r>
              <a:rPr lang="ko-KR" altLang="en-US" sz="48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dist="889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모바일 앱 프로그래밍</a:t>
            </a:r>
            <a:r>
              <a:rPr lang="en-US" altLang="ko-KR" sz="48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dist="889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</a:t>
            </a:r>
            <a:endParaRPr lang="ko-KR" altLang="en-US" sz="4800" b="1" i="1" dirty="0">
              <a:ln w="28575">
                <a:solidFill>
                  <a:srgbClr val="173A4D"/>
                </a:solidFill>
              </a:ln>
              <a:solidFill>
                <a:schemeClr val="accent4">
                  <a:lumMod val="20000"/>
                  <a:lumOff val="80000"/>
                </a:schemeClr>
              </a:solidFill>
              <a:effectLst>
                <a:outerShdw dist="88900" dir="4200000" algn="ctr" rotWithShape="0">
                  <a:srgbClr val="D12B2B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0" name="평행 사변형 9"/>
          <p:cNvSpPr/>
          <p:nvPr/>
        </p:nvSpPr>
        <p:spPr>
          <a:xfrm rot="20853520">
            <a:off x="-166322" y="1367326"/>
            <a:ext cx="12529521" cy="178298"/>
          </a:xfrm>
          <a:prstGeom prst="parallelogram">
            <a:avLst>
              <a:gd name="adj" fmla="val 22245"/>
            </a:avLst>
          </a:prstGeom>
          <a:solidFill>
            <a:srgbClr val="173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평행 사변형 10"/>
          <p:cNvSpPr/>
          <p:nvPr/>
        </p:nvSpPr>
        <p:spPr>
          <a:xfrm rot="20853520">
            <a:off x="-159771" y="1645565"/>
            <a:ext cx="12529521" cy="117477"/>
          </a:xfrm>
          <a:prstGeom prst="parallelogram">
            <a:avLst>
              <a:gd name="adj" fmla="val 2224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 rot="20853731">
            <a:off x="5412618" y="4611721"/>
            <a:ext cx="6518131" cy="126188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/>
          <a:p>
            <a:pPr algn="r"/>
            <a:r>
              <a:rPr lang="en-US" altLang="ko-KR" sz="40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10</a:t>
            </a:r>
            <a:r>
              <a:rPr lang="ko-KR" altLang="en-US" sz="40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조</a:t>
            </a:r>
            <a:endParaRPr lang="en-US" altLang="ko-KR" sz="4000" b="1" i="1" dirty="0">
              <a:ln w="28575">
                <a:solidFill>
                  <a:srgbClr val="173A4D"/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outerShdw dist="50800" dir="4200000" algn="ctr" rotWithShape="0">
                  <a:srgbClr val="173A4D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r"/>
            <a:r>
              <a:rPr lang="ko-KR" altLang="en-US" sz="3600" b="1" i="1" dirty="0" err="1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권동영</a:t>
            </a:r>
            <a:r>
              <a:rPr lang="en-US" altLang="ko-KR" sz="36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r>
              <a:rPr lang="ko-KR" altLang="en-US" sz="36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3600" b="1" i="1" dirty="0" err="1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김나형</a:t>
            </a:r>
            <a:r>
              <a:rPr lang="en-US" altLang="ko-KR" sz="36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r>
              <a:rPr lang="ko-KR" altLang="en-US" sz="36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김민석</a:t>
            </a:r>
            <a:r>
              <a:rPr lang="en-US" altLang="ko-KR" sz="36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r>
              <a:rPr lang="ko-KR" altLang="en-US" sz="36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3600" b="1" i="1" dirty="0" err="1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문동진</a:t>
            </a:r>
            <a:endParaRPr lang="ko-KR" altLang="en-US" sz="2000" b="1" i="1" dirty="0">
              <a:ln w="28575">
                <a:solidFill>
                  <a:srgbClr val="173A4D"/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outerShdw dist="50800" dir="4200000" algn="ctr" rotWithShape="0">
                  <a:srgbClr val="173A4D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0051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86830" y="243781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/>
          <a:p>
            <a:pPr algn="ctr"/>
            <a:r>
              <a:rPr lang="ko-KR" altLang="en-US" sz="40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내용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77062" y="333271"/>
            <a:ext cx="1074221" cy="531546"/>
            <a:chOff x="177062" y="333271"/>
            <a:chExt cx="1074221" cy="531546"/>
          </a:xfrm>
        </p:grpSpPr>
        <p:sp>
          <p:nvSpPr>
            <p:cNvPr id="10" name="평행 사변형 9"/>
            <p:cNvSpPr/>
            <p:nvPr/>
          </p:nvSpPr>
          <p:spPr>
            <a:xfrm rot="21100340">
              <a:off x="177062" y="333271"/>
              <a:ext cx="1057624" cy="531546"/>
            </a:xfrm>
            <a:prstGeom prst="parallelogram">
              <a:avLst>
                <a:gd name="adj" fmla="val 2224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평행 사변형 10"/>
            <p:cNvSpPr/>
            <p:nvPr/>
          </p:nvSpPr>
          <p:spPr>
            <a:xfrm>
              <a:off x="193659" y="333271"/>
              <a:ext cx="1057624" cy="531546"/>
            </a:xfrm>
            <a:prstGeom prst="parallelogram">
              <a:avLst>
                <a:gd name="adj" fmla="val 22245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07339" y="220695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</a:t>
            </a:r>
            <a:endParaRPr lang="ko-KR" altLang="en-US" sz="3600" b="1" i="1" dirty="0">
              <a:ln w="28575">
                <a:solidFill>
                  <a:srgbClr val="173A4D"/>
                </a:solidFill>
              </a:ln>
              <a:solidFill>
                <a:schemeClr val="accent4">
                  <a:lumMod val="20000"/>
                  <a:lumOff val="80000"/>
                </a:schemeClr>
              </a:solidFill>
              <a:effectLst>
                <a:outerShdw dist="50800" dir="4200000" algn="ctr" rotWithShape="0">
                  <a:srgbClr val="D12B2B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110A80A-B8D1-4842-A147-B175EFB9361C}"/>
              </a:ext>
            </a:extLst>
          </p:cNvPr>
          <p:cNvGrpSpPr/>
          <p:nvPr/>
        </p:nvGrpSpPr>
        <p:grpSpPr>
          <a:xfrm>
            <a:off x="1" y="1819174"/>
            <a:ext cx="12192000" cy="4552750"/>
            <a:chOff x="1" y="1819174"/>
            <a:chExt cx="12192000" cy="4552750"/>
          </a:xfrm>
        </p:grpSpPr>
        <p:sp>
          <p:nvSpPr>
            <p:cNvPr id="7" name="직사각형 6"/>
            <p:cNvSpPr/>
            <p:nvPr/>
          </p:nvSpPr>
          <p:spPr>
            <a:xfrm>
              <a:off x="1" y="2160871"/>
              <a:ext cx="12192000" cy="386935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8" name="평행 사변형 7"/>
            <p:cNvSpPr/>
            <p:nvPr/>
          </p:nvSpPr>
          <p:spPr>
            <a:xfrm>
              <a:off x="362552" y="1819174"/>
              <a:ext cx="11466897" cy="4552750"/>
            </a:xfrm>
            <a:prstGeom prst="parallelogram">
              <a:avLst>
                <a:gd name="adj" fmla="val 240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sp>
        <p:nvSpPr>
          <p:cNvPr id="9" name="직사각형 3">
            <a:extLst>
              <a:ext uri="{FF2B5EF4-FFF2-40B4-BE49-F238E27FC236}">
                <a16:creationId xmlns:a16="http://schemas.microsoft.com/office/drawing/2014/main" id="{8F748665-20CA-A843-9724-E48314B47308}"/>
              </a:ext>
            </a:extLst>
          </p:cNvPr>
          <p:cNvSpPr/>
          <p:nvPr/>
        </p:nvSpPr>
        <p:spPr>
          <a:xfrm>
            <a:off x="0" y="1251586"/>
            <a:ext cx="7208322" cy="909285"/>
          </a:xfrm>
          <a:custGeom>
            <a:avLst/>
            <a:gdLst>
              <a:gd name="connsiteX0" fmla="*/ 0 w 5708377"/>
              <a:gd name="connsiteY0" fmla="*/ 0 h 987600"/>
              <a:gd name="connsiteX1" fmla="*/ 5708377 w 5708377"/>
              <a:gd name="connsiteY1" fmla="*/ 0 h 987600"/>
              <a:gd name="connsiteX2" fmla="*/ 5708377 w 5708377"/>
              <a:gd name="connsiteY2" fmla="*/ 987600 h 987600"/>
              <a:gd name="connsiteX3" fmla="*/ 0 w 5708377"/>
              <a:gd name="connsiteY3" fmla="*/ 987600 h 987600"/>
              <a:gd name="connsiteX4" fmla="*/ 0 w 5708377"/>
              <a:gd name="connsiteY4" fmla="*/ 0 h 987600"/>
              <a:gd name="connsiteX0" fmla="*/ 0 w 5708377"/>
              <a:gd name="connsiteY0" fmla="*/ 0 h 987600"/>
              <a:gd name="connsiteX1" fmla="*/ 5708377 w 5708377"/>
              <a:gd name="connsiteY1" fmla="*/ 0 h 987600"/>
              <a:gd name="connsiteX2" fmla="*/ 5209613 w 5708377"/>
              <a:gd name="connsiteY2" fmla="*/ 951974 h 987600"/>
              <a:gd name="connsiteX3" fmla="*/ 0 w 5708377"/>
              <a:gd name="connsiteY3" fmla="*/ 987600 h 987600"/>
              <a:gd name="connsiteX4" fmla="*/ 0 w 5708377"/>
              <a:gd name="connsiteY4" fmla="*/ 0 h 98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8377" h="987600">
                <a:moveTo>
                  <a:pt x="0" y="0"/>
                </a:moveTo>
                <a:lnTo>
                  <a:pt x="5708377" y="0"/>
                </a:lnTo>
                <a:lnTo>
                  <a:pt x="5209613" y="951974"/>
                </a:lnTo>
                <a:lnTo>
                  <a:pt x="0" y="987600"/>
                </a:lnTo>
                <a:lnTo>
                  <a:pt x="0" y="0"/>
                </a:lnTo>
                <a:close/>
              </a:path>
            </a:pathLst>
          </a:custGeom>
          <a:solidFill>
            <a:srgbClr val="173A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60F8E0-3795-EB4F-99B0-708126BA74D3}"/>
              </a:ext>
            </a:extLst>
          </p:cNvPr>
          <p:cNvSpPr txBox="1"/>
          <p:nvPr/>
        </p:nvSpPr>
        <p:spPr>
          <a:xfrm>
            <a:off x="293714" y="1251586"/>
            <a:ext cx="6186310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>
            <a:defPPr>
              <a:defRPr lang="ko-KR"/>
            </a:defPPr>
            <a:lvl1pPr>
              <a:defRPr sz="4000" i="1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pPr algn="ctr"/>
            <a:r>
              <a:rPr lang="ko-KR" altLang="en-US" sz="44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활용 </a:t>
            </a:r>
            <a:r>
              <a:rPr lang="en-US" altLang="ko-KR" sz="44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API </a:t>
            </a:r>
            <a:r>
              <a:rPr lang="ko-KR" altLang="en-US" sz="44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및 라이브러리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E159CC0-4F5A-304E-BE49-8540EE73DA22}"/>
              </a:ext>
            </a:extLst>
          </p:cNvPr>
          <p:cNvSpPr/>
          <p:nvPr/>
        </p:nvSpPr>
        <p:spPr>
          <a:xfrm>
            <a:off x="-83127" y="2215258"/>
            <a:ext cx="12275127" cy="2082156"/>
          </a:xfrm>
          <a:prstGeom prst="rect">
            <a:avLst/>
          </a:prstGeom>
          <a:solidFill>
            <a:srgbClr val="173A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FD54205-F44F-AA45-8026-58F1964F31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74" t="10289" r="39101"/>
          <a:stretch/>
        </p:blipFill>
        <p:spPr>
          <a:xfrm>
            <a:off x="974836" y="2369942"/>
            <a:ext cx="1779160" cy="1777966"/>
          </a:xfrm>
          <a:prstGeom prst="rect">
            <a:avLst/>
          </a:prstGeom>
          <a:ln>
            <a:solidFill>
              <a:schemeClr val="bg1"/>
            </a:solidFill>
          </a:ln>
          <a:effectLst/>
        </p:spPr>
      </p:pic>
      <p:sp>
        <p:nvSpPr>
          <p:cNvPr id="15" name="Google Shape;4237;p60">
            <a:extLst>
              <a:ext uri="{FF2B5EF4-FFF2-40B4-BE49-F238E27FC236}">
                <a16:creationId xmlns:a16="http://schemas.microsoft.com/office/drawing/2014/main" id="{E20FE9CA-7477-1E48-A9FF-29660716B44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7523" y="5227542"/>
            <a:ext cx="2602848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600" dirty="0">
                <a:latin typeface="KOMACON" panose="020B0503000000000000" pitchFamily="34" charset="-127"/>
                <a:ea typeface="KOMACON" panose="020B0503000000000000" pitchFamily="34" charset="-127"/>
              </a:rPr>
              <a:t>대구광역시의구</a:t>
            </a:r>
            <a:r>
              <a:rPr lang="en-US" altLang="ko-KR" sz="1600" dirty="0">
                <a:latin typeface="KOMACON" panose="020B0503000000000000" pitchFamily="34" charset="-127"/>
                <a:ea typeface="KOMACON" panose="020B0503000000000000" pitchFamily="34" charset="-127"/>
              </a:rPr>
              <a:t>/</a:t>
            </a:r>
            <a:r>
              <a:rPr lang="ko-KR" altLang="en-US" sz="1600" dirty="0">
                <a:latin typeface="KOMACON" panose="020B0503000000000000" pitchFamily="34" charset="-127"/>
                <a:ea typeface="KOMACON" panose="020B0503000000000000" pitchFamily="34" charset="-127"/>
              </a:rPr>
              <a:t>군 단위로 맛집 리스트를 제공</a:t>
            </a:r>
            <a:endParaRPr sz="1600" dirty="0">
              <a:latin typeface="KOMACON" panose="020B0503000000000000" pitchFamily="34" charset="-127"/>
              <a:ea typeface="KOMACON" panose="020B0503000000000000" pitchFamily="34" charset="-127"/>
            </a:endParaRPr>
          </a:p>
        </p:txBody>
      </p:sp>
      <p:sp>
        <p:nvSpPr>
          <p:cNvPr id="16" name="Google Shape;4238;p60">
            <a:extLst>
              <a:ext uri="{FF2B5EF4-FFF2-40B4-BE49-F238E27FC236}">
                <a16:creationId xmlns:a16="http://schemas.microsoft.com/office/drawing/2014/main" id="{1DC6AA9B-53DE-7041-B141-AB92FDA09A65}"/>
              </a:ext>
            </a:extLst>
          </p:cNvPr>
          <p:cNvSpPr txBox="1">
            <a:spLocks/>
          </p:cNvSpPr>
          <p:nvPr/>
        </p:nvSpPr>
        <p:spPr>
          <a:xfrm>
            <a:off x="3351893" y="5227542"/>
            <a:ext cx="2407333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600" dirty="0">
                <a:latin typeface="KOMACON" panose="020B0503000000000000" pitchFamily="34" charset="-127"/>
                <a:ea typeface="KOMACON" panose="020B0503000000000000" pitchFamily="34" charset="-127"/>
              </a:rPr>
              <a:t>검색 결과를 시각적인 형태로 </a:t>
            </a:r>
            <a:r>
              <a:rPr lang="en" altLang="ko-KR" sz="1600" dirty="0">
                <a:latin typeface="KOMACON" panose="020B0503000000000000" pitchFamily="34" charset="-127"/>
                <a:ea typeface="KOMACON" panose="020B0503000000000000" pitchFamily="34" charset="-127"/>
              </a:rPr>
              <a:t>User</a:t>
            </a:r>
            <a:r>
              <a:rPr lang="ko-KR" altLang="en-US" sz="1600" dirty="0">
                <a:latin typeface="KOMACON" panose="020B0503000000000000" pitchFamily="34" charset="-127"/>
                <a:ea typeface="KOMACON" panose="020B0503000000000000" pitchFamily="34" charset="-127"/>
              </a:rPr>
              <a:t>에게 제공</a:t>
            </a:r>
          </a:p>
        </p:txBody>
      </p:sp>
      <p:pic>
        <p:nvPicPr>
          <p:cNvPr id="17" name="그림 16" descr="텍스트, 모니터, 화면, 전자기기이(가) 표시된 사진&#10;&#10;자동 생성된 설명">
            <a:extLst>
              <a:ext uri="{FF2B5EF4-FFF2-40B4-BE49-F238E27FC236}">
                <a16:creationId xmlns:a16="http://schemas.microsoft.com/office/drawing/2014/main" id="{9A9CFD48-AFE6-F248-8DD3-CE142926AE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520" t="13987" r="28294" b="4463"/>
          <a:stretch/>
        </p:blipFill>
        <p:spPr>
          <a:xfrm>
            <a:off x="3681295" y="2377240"/>
            <a:ext cx="1778513" cy="1777966"/>
          </a:xfrm>
          <a:prstGeom prst="rect">
            <a:avLst/>
          </a:prstGeom>
          <a:ln>
            <a:solidFill>
              <a:schemeClr val="bg1"/>
            </a:solidFill>
          </a:ln>
          <a:effectLst/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1F50F8D-4818-334B-9EC1-713EA57B7D77}"/>
              </a:ext>
            </a:extLst>
          </p:cNvPr>
          <p:cNvSpPr txBox="1"/>
          <p:nvPr/>
        </p:nvSpPr>
        <p:spPr>
          <a:xfrm>
            <a:off x="667374" y="4444589"/>
            <a:ext cx="2363147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>
            <a:defPPr>
              <a:defRPr lang="ko-KR"/>
            </a:defPPr>
            <a:lvl1pPr>
              <a:defRPr sz="4000" i="1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pPr algn="ctr"/>
            <a:r>
              <a:rPr lang="ko-KR" altLang="en-US" sz="24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공공데이터</a:t>
            </a:r>
            <a:r>
              <a:rPr lang="ko-KR" altLang="en-US" sz="24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4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API</a:t>
            </a:r>
            <a:endParaRPr lang="ko-KR" altLang="en-US" sz="24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00F94A-E936-E54F-95C1-9DDEF9E71308}"/>
              </a:ext>
            </a:extLst>
          </p:cNvPr>
          <p:cNvSpPr txBox="1"/>
          <p:nvPr/>
        </p:nvSpPr>
        <p:spPr>
          <a:xfrm>
            <a:off x="3425283" y="4459396"/>
            <a:ext cx="2260554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>
            <a:defPPr>
              <a:defRPr lang="ko-KR"/>
            </a:defPPr>
            <a:lvl1pPr>
              <a:defRPr sz="4000" i="1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pPr algn="ctr"/>
            <a:r>
              <a:rPr lang="ko-KR" altLang="en-US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카카오지도</a:t>
            </a:r>
            <a:r>
              <a:rPr lang="ko-KR" alt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/ </a:t>
            </a:r>
            <a:r>
              <a:rPr lang="ko-KR" alt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검색</a:t>
            </a:r>
            <a:endParaRPr lang="en-US" altLang="ko-KR" sz="20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API</a:t>
            </a:r>
            <a:endParaRPr lang="ko-KR" altLang="en-US" sz="20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D7E59A-B4E5-E849-805B-C575F1599D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9726" y="2320079"/>
            <a:ext cx="1816161" cy="181616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FEF6959-5DEE-0040-B432-833F07A954A5}"/>
              </a:ext>
            </a:extLst>
          </p:cNvPr>
          <p:cNvSpPr txBox="1"/>
          <p:nvPr/>
        </p:nvSpPr>
        <p:spPr>
          <a:xfrm>
            <a:off x="8715840" y="4416164"/>
            <a:ext cx="2203937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>
            <a:defPPr>
              <a:defRPr lang="ko-KR"/>
            </a:defPPr>
            <a:lvl1pPr>
              <a:defRPr sz="4000" i="1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pPr algn="ctr"/>
            <a:r>
              <a:rPr lang="en-US" altLang="ko-KR" sz="24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Recycler View</a:t>
            </a:r>
            <a:endParaRPr lang="ko-KR" altLang="en-US" sz="24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Google Shape;4238;p60">
            <a:extLst>
              <a:ext uri="{FF2B5EF4-FFF2-40B4-BE49-F238E27FC236}">
                <a16:creationId xmlns:a16="http://schemas.microsoft.com/office/drawing/2014/main" id="{2945C28F-1D1E-D743-8723-52E3C57E00F5}"/>
              </a:ext>
            </a:extLst>
          </p:cNvPr>
          <p:cNvSpPr txBox="1">
            <a:spLocks/>
          </p:cNvSpPr>
          <p:nvPr/>
        </p:nvSpPr>
        <p:spPr>
          <a:xfrm>
            <a:off x="8532163" y="5119563"/>
            <a:ext cx="2571285" cy="6517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600" dirty="0">
                <a:latin typeface="KOMACON" panose="020B0503000000000000" pitchFamily="34" charset="-127"/>
                <a:ea typeface="KOMACON" panose="020B0503000000000000" pitchFamily="34" charset="-127"/>
              </a:rPr>
              <a:t>메모리 사용 최소화</a:t>
            </a:r>
            <a:endParaRPr lang="en-US" altLang="ko-KR" sz="1600" dirty="0">
              <a:latin typeface="KOMACON" panose="020B0503000000000000" pitchFamily="34" charset="-127"/>
              <a:ea typeface="KOMACON" panose="020B0503000000000000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E937C56-F9E9-4F75-B322-C936DD6C41CA}"/>
              </a:ext>
            </a:extLst>
          </p:cNvPr>
          <p:cNvGrpSpPr/>
          <p:nvPr/>
        </p:nvGrpSpPr>
        <p:grpSpPr>
          <a:xfrm>
            <a:off x="5844265" y="2300715"/>
            <a:ext cx="2682952" cy="3380488"/>
            <a:chOff x="8048639" y="200416"/>
            <a:chExt cx="2682952" cy="3380488"/>
          </a:xfrm>
        </p:grpSpPr>
        <p:sp>
          <p:nvSpPr>
            <p:cNvPr id="28" name="Google Shape;4237;p60">
              <a:extLst>
                <a:ext uri="{FF2B5EF4-FFF2-40B4-BE49-F238E27FC236}">
                  <a16:creationId xmlns:a16="http://schemas.microsoft.com/office/drawing/2014/main" id="{3169CEBF-9F8A-4F3A-83EA-FA6A70F5835D}"/>
                </a:ext>
              </a:extLst>
            </p:cNvPr>
            <p:cNvSpPr txBox="1">
              <a:spLocks/>
            </p:cNvSpPr>
            <p:nvPr/>
          </p:nvSpPr>
          <p:spPr>
            <a:xfrm>
              <a:off x="8124212" y="3088304"/>
              <a:ext cx="2607379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Raleway"/>
                <a:buNone/>
                <a:defRPr sz="1400" b="0" i="0" u="none" strike="noStrike" cap="none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Raleway"/>
                <a:buNone/>
                <a:defRPr sz="1400" b="0" i="0" u="none" strike="noStrike" cap="none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Raleway"/>
                <a:buNone/>
                <a:defRPr sz="1400" b="0" i="0" u="none" strike="noStrike" cap="none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Raleway"/>
                <a:buNone/>
                <a:defRPr sz="1400" b="0" i="0" u="none" strike="noStrike" cap="none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Raleway"/>
                <a:buNone/>
                <a:defRPr sz="1400" b="0" i="0" u="none" strike="noStrike" cap="none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Raleway"/>
                <a:buNone/>
                <a:defRPr sz="1400" b="0" i="0" u="none" strike="noStrike" cap="none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Raleway"/>
                <a:buNone/>
                <a:defRPr sz="1400" b="0" i="0" u="none" strike="noStrike" cap="none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Raleway"/>
                <a:buNone/>
                <a:defRPr sz="1400" b="0" i="0" u="none" strike="noStrike" cap="none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Raleway"/>
                <a:buNone/>
                <a:defRPr sz="1400" b="0" i="0" u="none" strike="noStrike" cap="none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defRPr>
              </a:lvl9pPr>
            </a:lstStyle>
            <a:p>
              <a:pPr marL="0" indent="0"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altLang="ko-KR" sz="1600" dirty="0">
                  <a:solidFill>
                    <a:schemeClr val="tx1"/>
                  </a:solidFill>
                  <a:latin typeface="KOMACON" panose="020B0503000000000000" pitchFamily="34" charset="-127"/>
                  <a:ea typeface="KOMACON" panose="020B0503000000000000" pitchFamily="34" charset="-127"/>
                </a:rPr>
                <a:t>Json type</a:t>
              </a:r>
              <a:r>
                <a:rPr lang="ko-KR" altLang="en-US" sz="1600" dirty="0">
                  <a:solidFill>
                    <a:schemeClr val="tx1"/>
                  </a:solidFill>
                  <a:latin typeface="KOMACON" panose="020B0503000000000000" pitchFamily="34" charset="-127"/>
                  <a:ea typeface="KOMACON" panose="020B0503000000000000" pitchFamily="34" charset="-127"/>
                </a:rPr>
                <a:t>의 공공데이터를 </a:t>
              </a:r>
              <a:r>
                <a:rPr lang="en-US" altLang="ko-KR" sz="1600" dirty="0">
                  <a:solidFill>
                    <a:schemeClr val="tx1"/>
                  </a:solidFill>
                  <a:latin typeface="KOMACON" panose="020B0503000000000000" pitchFamily="34" charset="-127"/>
                  <a:ea typeface="KOMACON" panose="020B0503000000000000" pitchFamily="34" charset="-127"/>
                </a:rPr>
                <a:t>Kotlin</a:t>
              </a:r>
              <a:r>
                <a:rPr lang="ko-KR" altLang="en-US" sz="1600" dirty="0">
                  <a:solidFill>
                    <a:schemeClr val="tx1"/>
                  </a:solidFill>
                  <a:latin typeface="KOMACON" panose="020B0503000000000000" pitchFamily="34" charset="-127"/>
                  <a:ea typeface="KOMACON" panose="020B0503000000000000" pitchFamily="34" charset="-127"/>
                </a:rPr>
                <a:t> </a:t>
              </a:r>
              <a:r>
                <a:rPr lang="en-US" altLang="ko-KR" sz="1600" dirty="0">
                  <a:solidFill>
                    <a:schemeClr val="tx1"/>
                  </a:solidFill>
                  <a:latin typeface="KOMACON" panose="020B0503000000000000" pitchFamily="34" charset="-127"/>
                  <a:ea typeface="KOMACON" panose="020B0503000000000000" pitchFamily="34" charset="-127"/>
                </a:rPr>
                <a:t>Class type</a:t>
              </a:r>
              <a:r>
                <a:rPr lang="ko-KR" altLang="en-US" sz="1600" dirty="0">
                  <a:solidFill>
                    <a:schemeClr val="tx1"/>
                  </a:solidFill>
                  <a:latin typeface="KOMACON" panose="020B0503000000000000" pitchFamily="34" charset="-127"/>
                  <a:ea typeface="KOMACON" panose="020B0503000000000000" pitchFamily="34" charset="-127"/>
                </a:rPr>
                <a:t>으로 변환</a:t>
              </a:r>
            </a:p>
          </p:txBody>
        </p:sp>
        <p:pic>
          <p:nvPicPr>
            <p:cNvPr id="29" name="그림 28" descr="텍스트이(가) 표시된 사진&#10;&#10;자동 생성된 설명">
              <a:extLst>
                <a:ext uri="{FF2B5EF4-FFF2-40B4-BE49-F238E27FC236}">
                  <a16:creationId xmlns:a16="http://schemas.microsoft.com/office/drawing/2014/main" id="{D3598270-7E41-4E8B-95DB-1B680D365C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091" t="12947" r="35242" b="2711"/>
            <a:stretch/>
          </p:blipFill>
          <p:spPr>
            <a:xfrm>
              <a:off x="8495950" y="200416"/>
              <a:ext cx="1816161" cy="177796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B985527-070F-444E-9A7D-778711227AD0}"/>
                </a:ext>
              </a:extLst>
            </p:cNvPr>
            <p:cNvSpPr txBox="1"/>
            <p:nvPr/>
          </p:nvSpPr>
          <p:spPr>
            <a:xfrm>
              <a:off x="8048639" y="2342845"/>
              <a:ext cx="26180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>
                  <a:rot lat="0" lon="0" rev="0"/>
                </a:camera>
                <a:lightRig rig="brightRoom" dir="t"/>
              </a:scene3d>
              <a:sp3d prstMaterial="plastic">
                <a:bevelT w="0" h="0"/>
                <a:bevelB w="0" h="0"/>
                <a:extrusionClr>
                  <a:schemeClr val="bg1">
                    <a:lumMod val="95000"/>
                  </a:schemeClr>
                </a:extrusionClr>
              </a:sp3d>
            </a:bodyPr>
            <a:lstStyle>
              <a:defPPr>
                <a:defRPr lang="ko-KR"/>
              </a:defPPr>
              <a:lvl1pPr>
                <a:defRPr sz="4000" i="1">
                  <a:ln w="28575">
                    <a:solidFill>
                      <a:srgbClr val="173A4D"/>
                    </a:solidFill>
                  </a:ln>
                  <a:solidFill>
                    <a:schemeClr val="accent4"/>
                  </a:solidFill>
                  <a:effectLst>
                    <a:outerShdw dist="50800" dir="4200000" algn="ctr" rotWithShape="0">
                      <a:srgbClr val="D12B2B"/>
                    </a:outerShdw>
                  </a:effectLst>
                  <a:latin typeface="여기어때 잘난체" panose="020B0600000101010101" pitchFamily="50" charset="-127"/>
                  <a:ea typeface="여기어때 잘난체" panose="020B0600000101010101" pitchFamily="50" charset="-127"/>
                </a:defRPr>
              </a:lvl1pPr>
            </a:lstStyle>
            <a:p>
              <a:pPr algn="ctr"/>
              <a:r>
                <a:rPr lang="en-US" altLang="ko-KR" sz="2400" b="1" dirty="0" err="1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Gson</a:t>
              </a:r>
              <a:r>
                <a:rPr lang="ko-KR" altLang="en-US" sz="2400" b="1" dirty="0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 라이브러리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6527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3659" y="1289785"/>
            <a:ext cx="11998341" cy="53612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0" name="Picture 2">
            <a:extLst>
              <a:ext uri="{FF2B5EF4-FFF2-40B4-BE49-F238E27FC236}">
                <a16:creationId xmlns:a16="http://schemas.microsoft.com/office/drawing/2014/main" id="{BD5CD055-B2DB-E549-9A23-B32E7A9DC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322" y="1145200"/>
            <a:ext cx="3994549" cy="565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FCB2D30-4045-204E-A600-93381434B09B}"/>
              </a:ext>
            </a:extLst>
          </p:cNvPr>
          <p:cNvSpPr/>
          <p:nvPr/>
        </p:nvSpPr>
        <p:spPr>
          <a:xfrm>
            <a:off x="193659" y="1439135"/>
            <a:ext cx="5708377" cy="987600"/>
          </a:xfrm>
          <a:custGeom>
            <a:avLst/>
            <a:gdLst>
              <a:gd name="connsiteX0" fmla="*/ 0 w 5708377"/>
              <a:gd name="connsiteY0" fmla="*/ 0 h 987600"/>
              <a:gd name="connsiteX1" fmla="*/ 5708377 w 5708377"/>
              <a:gd name="connsiteY1" fmla="*/ 0 h 987600"/>
              <a:gd name="connsiteX2" fmla="*/ 5708377 w 5708377"/>
              <a:gd name="connsiteY2" fmla="*/ 987600 h 987600"/>
              <a:gd name="connsiteX3" fmla="*/ 0 w 5708377"/>
              <a:gd name="connsiteY3" fmla="*/ 987600 h 987600"/>
              <a:gd name="connsiteX4" fmla="*/ 0 w 5708377"/>
              <a:gd name="connsiteY4" fmla="*/ 0 h 987600"/>
              <a:gd name="connsiteX0" fmla="*/ 0 w 5708377"/>
              <a:gd name="connsiteY0" fmla="*/ 0 h 987600"/>
              <a:gd name="connsiteX1" fmla="*/ 5708377 w 5708377"/>
              <a:gd name="connsiteY1" fmla="*/ 0 h 987600"/>
              <a:gd name="connsiteX2" fmla="*/ 5209613 w 5708377"/>
              <a:gd name="connsiteY2" fmla="*/ 951974 h 987600"/>
              <a:gd name="connsiteX3" fmla="*/ 0 w 5708377"/>
              <a:gd name="connsiteY3" fmla="*/ 987600 h 987600"/>
              <a:gd name="connsiteX4" fmla="*/ 0 w 5708377"/>
              <a:gd name="connsiteY4" fmla="*/ 0 h 98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8377" h="987600">
                <a:moveTo>
                  <a:pt x="0" y="0"/>
                </a:moveTo>
                <a:lnTo>
                  <a:pt x="5708377" y="0"/>
                </a:lnTo>
                <a:lnTo>
                  <a:pt x="5209613" y="951974"/>
                </a:lnTo>
                <a:lnTo>
                  <a:pt x="0" y="987600"/>
                </a:lnTo>
                <a:lnTo>
                  <a:pt x="0" y="0"/>
                </a:lnTo>
                <a:close/>
              </a:path>
            </a:pathLst>
          </a:custGeom>
          <a:solidFill>
            <a:srgbClr val="173A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TextBox 5"/>
          <p:cNvSpPr txBox="1"/>
          <p:nvPr/>
        </p:nvSpPr>
        <p:spPr>
          <a:xfrm>
            <a:off x="1249169" y="259937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>
            <a:defPPr>
              <a:defRPr lang="ko-KR"/>
            </a:defPPr>
            <a:lvl1pPr>
              <a:defRPr sz="4000" i="1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pPr algn="ctr"/>
            <a:r>
              <a:rPr lang="ko-KR" altLang="en-US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구현 내용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77062" y="333271"/>
            <a:ext cx="1074221" cy="531546"/>
            <a:chOff x="1871550" y="1908458"/>
            <a:chExt cx="8581486" cy="3156587"/>
          </a:xfrm>
        </p:grpSpPr>
        <p:sp>
          <p:nvSpPr>
            <p:cNvPr id="10" name="평행 사변형 9"/>
            <p:cNvSpPr/>
            <p:nvPr/>
          </p:nvSpPr>
          <p:spPr>
            <a:xfrm rot="21100340">
              <a:off x="1871550" y="1908458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평행 사변형 10"/>
            <p:cNvSpPr/>
            <p:nvPr/>
          </p:nvSpPr>
          <p:spPr>
            <a:xfrm>
              <a:off x="2004137" y="1908459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07339" y="249858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</a:t>
            </a:r>
            <a:endParaRPr lang="ko-KR" altLang="en-US" sz="3600" b="1" i="1" dirty="0">
              <a:ln w="28575">
                <a:solidFill>
                  <a:srgbClr val="173A4D"/>
                </a:solidFill>
              </a:ln>
              <a:solidFill>
                <a:schemeClr val="accent4">
                  <a:lumMod val="20000"/>
                  <a:lumOff val="80000"/>
                </a:schemeClr>
              </a:solidFill>
              <a:effectLst>
                <a:outerShdw dist="50800" dir="4200000" algn="ctr" rotWithShape="0">
                  <a:srgbClr val="D12B2B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D0415B-46F1-9940-8D8B-DC0A93B06859}"/>
              </a:ext>
            </a:extLst>
          </p:cNvPr>
          <p:cNvSpPr txBox="1"/>
          <p:nvPr/>
        </p:nvSpPr>
        <p:spPr>
          <a:xfrm>
            <a:off x="548973" y="1499803"/>
            <a:ext cx="4575291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>
            <a:defPPr>
              <a:defRPr lang="ko-KR"/>
            </a:defPPr>
            <a:lvl1pPr>
              <a:defRPr sz="4000" i="1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pPr algn="ctr"/>
            <a:r>
              <a:rPr lang="en-US" altLang="ko-KR" sz="44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Application </a:t>
            </a:r>
            <a:r>
              <a:rPr lang="ko-KR" altLang="en-US" sz="44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화면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DAC9C6C-6C5C-0648-A7B0-DAFDB6F57E03}"/>
              </a:ext>
            </a:extLst>
          </p:cNvPr>
          <p:cNvGrpSpPr/>
          <p:nvPr/>
        </p:nvGrpSpPr>
        <p:grpSpPr>
          <a:xfrm>
            <a:off x="1834249" y="3072385"/>
            <a:ext cx="3195262" cy="1114865"/>
            <a:chOff x="5352902" y="1756969"/>
            <a:chExt cx="3071900" cy="1114865"/>
          </a:xfrm>
        </p:grpSpPr>
        <p:sp>
          <p:nvSpPr>
            <p:cNvPr id="16" name="Google Shape;3916;p56">
              <a:extLst>
                <a:ext uri="{FF2B5EF4-FFF2-40B4-BE49-F238E27FC236}">
                  <a16:creationId xmlns:a16="http://schemas.microsoft.com/office/drawing/2014/main" id="{47869DF5-DCAC-E943-8D24-4BFC0E66EBE9}"/>
                </a:ext>
              </a:extLst>
            </p:cNvPr>
            <p:cNvSpPr/>
            <p:nvPr/>
          </p:nvSpPr>
          <p:spPr>
            <a:xfrm>
              <a:off x="5352902" y="1756969"/>
              <a:ext cx="361698" cy="321461"/>
            </a:xfrm>
            <a:custGeom>
              <a:avLst/>
              <a:gdLst/>
              <a:ahLst/>
              <a:cxnLst/>
              <a:rect l="l" t="t" r="r" b="b"/>
              <a:pathLst>
                <a:path w="41278" h="36686" extrusionOk="0">
                  <a:moveTo>
                    <a:pt x="15358" y="0"/>
                  </a:moveTo>
                  <a:cubicBezTo>
                    <a:pt x="5819" y="0"/>
                    <a:pt x="-3510" y="16802"/>
                    <a:pt x="1397" y="24982"/>
                  </a:cubicBezTo>
                  <a:cubicBezTo>
                    <a:pt x="7282" y="34791"/>
                    <a:pt x="24655" y="40055"/>
                    <a:pt x="34462" y="34167"/>
                  </a:cubicBezTo>
                  <a:cubicBezTo>
                    <a:pt x="42675" y="29235"/>
                    <a:pt x="43441" y="12285"/>
                    <a:pt x="36667" y="5511"/>
                  </a:cubicBezTo>
                  <a:cubicBezTo>
                    <a:pt x="29824" y="-1332"/>
                    <a:pt x="11971" y="-2411"/>
                    <a:pt x="7643" y="6245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" name="Google Shape;3924;p56">
              <a:extLst>
                <a:ext uri="{FF2B5EF4-FFF2-40B4-BE49-F238E27FC236}">
                  <a16:creationId xmlns:a16="http://schemas.microsoft.com/office/drawing/2014/main" id="{72DC066B-7E65-2349-B5AE-EEE35670D7C5}"/>
                </a:ext>
              </a:extLst>
            </p:cNvPr>
            <p:cNvSpPr txBox="1"/>
            <p:nvPr/>
          </p:nvSpPr>
          <p:spPr>
            <a:xfrm>
              <a:off x="5790802" y="2176134"/>
              <a:ext cx="2634000" cy="69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altLang="ko-KR" dirty="0">
                  <a:latin typeface="KOMACON" panose="020B0503000000000000" pitchFamily="34" charset="-127"/>
                  <a:ea typeface="KOMACON" panose="020B0503000000000000" pitchFamily="34" charset="-127"/>
                  <a:cs typeface="Raleway"/>
                  <a:sym typeface="Raleway"/>
                </a:rPr>
                <a:t>‘</a:t>
              </a:r>
              <a:r>
                <a:rPr lang="ko-KR" altLang="en-US" dirty="0">
                  <a:latin typeface="KOMACON" panose="020B0503000000000000" pitchFamily="34" charset="-127"/>
                  <a:ea typeface="KOMACON" panose="020B0503000000000000" pitchFamily="34" charset="-127"/>
                  <a:cs typeface="Raleway"/>
                  <a:sym typeface="Raleway"/>
                </a:rPr>
                <a:t>시작하기</a:t>
              </a:r>
              <a:r>
                <a:rPr lang="en-US" altLang="ko-KR" dirty="0">
                  <a:latin typeface="KOMACON" panose="020B0503000000000000" pitchFamily="34" charset="-127"/>
                  <a:ea typeface="KOMACON" panose="020B0503000000000000" pitchFamily="34" charset="-127"/>
                  <a:cs typeface="Raleway"/>
                  <a:sym typeface="Raleway"/>
                </a:rPr>
                <a:t>’ </a:t>
              </a:r>
              <a:r>
                <a:rPr lang="ko-KR" altLang="en-US" dirty="0">
                  <a:latin typeface="KOMACON" panose="020B0503000000000000" pitchFamily="34" charset="-127"/>
                  <a:ea typeface="KOMACON" panose="020B0503000000000000" pitchFamily="34" charset="-127"/>
                  <a:cs typeface="Raleway"/>
                  <a:sym typeface="Raleway"/>
                </a:rPr>
                <a:t>버튼을 누르면 음식 대분류 설정을 진행</a:t>
              </a:r>
              <a:endParaRPr lang="en-US" altLang="ko-KR" dirty="0">
                <a:latin typeface="KOMACON" panose="020B0503000000000000" pitchFamily="34" charset="-127"/>
                <a:ea typeface="KOMACON" panose="020B0503000000000000" pitchFamily="34" charset="-127"/>
                <a:cs typeface="Raleway"/>
                <a:sym typeface="Raleway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82BF810-9102-A348-AB57-411223ECC1BC}"/>
              </a:ext>
            </a:extLst>
          </p:cNvPr>
          <p:cNvGrpSpPr/>
          <p:nvPr/>
        </p:nvGrpSpPr>
        <p:grpSpPr>
          <a:xfrm>
            <a:off x="1811830" y="4811700"/>
            <a:ext cx="3408586" cy="1148565"/>
            <a:chOff x="5330483" y="3294408"/>
            <a:chExt cx="3408586" cy="1148565"/>
          </a:xfrm>
        </p:grpSpPr>
        <p:sp>
          <p:nvSpPr>
            <p:cNvPr id="21" name="Google Shape;3922;p56">
              <a:extLst>
                <a:ext uri="{FF2B5EF4-FFF2-40B4-BE49-F238E27FC236}">
                  <a16:creationId xmlns:a16="http://schemas.microsoft.com/office/drawing/2014/main" id="{43AB10CA-4F72-6545-AB7D-950E96D6074E}"/>
                </a:ext>
              </a:extLst>
            </p:cNvPr>
            <p:cNvSpPr txBox="1"/>
            <p:nvPr/>
          </p:nvSpPr>
          <p:spPr>
            <a:xfrm>
              <a:off x="5433206" y="3747273"/>
              <a:ext cx="3305863" cy="69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altLang="en-US" dirty="0">
                  <a:latin typeface="KOMACON" panose="020B0503000000000000" pitchFamily="34" charset="-127"/>
                  <a:ea typeface="KOMACON" panose="020B0503000000000000" pitchFamily="34" charset="-127"/>
                  <a:cs typeface="Raleway"/>
                  <a:sym typeface="Raleway"/>
                </a:rPr>
                <a:t>유저의 기호에 맞는 장르 설정</a:t>
              </a:r>
              <a:endParaRPr dirty="0">
                <a:latin typeface="KOMACON" panose="020B0503000000000000" pitchFamily="34" charset="-127"/>
                <a:ea typeface="KOMACON" panose="020B0503000000000000" pitchFamily="34" charset="-127"/>
                <a:cs typeface="Raleway"/>
                <a:sym typeface="Raleway"/>
              </a:endParaRPr>
            </a:p>
          </p:txBody>
        </p:sp>
        <p:sp>
          <p:nvSpPr>
            <p:cNvPr id="22" name="Google Shape;3916;p56">
              <a:extLst>
                <a:ext uri="{FF2B5EF4-FFF2-40B4-BE49-F238E27FC236}">
                  <a16:creationId xmlns:a16="http://schemas.microsoft.com/office/drawing/2014/main" id="{39662D14-F695-B84E-B27A-F4F55BAE9114}"/>
                </a:ext>
              </a:extLst>
            </p:cNvPr>
            <p:cNvSpPr/>
            <p:nvPr/>
          </p:nvSpPr>
          <p:spPr>
            <a:xfrm>
              <a:off x="5330483" y="3294408"/>
              <a:ext cx="361698" cy="321461"/>
            </a:xfrm>
            <a:custGeom>
              <a:avLst/>
              <a:gdLst/>
              <a:ahLst/>
              <a:cxnLst/>
              <a:rect l="l" t="t" r="r" b="b"/>
              <a:pathLst>
                <a:path w="41278" h="36686" extrusionOk="0">
                  <a:moveTo>
                    <a:pt x="15358" y="0"/>
                  </a:moveTo>
                  <a:cubicBezTo>
                    <a:pt x="5819" y="0"/>
                    <a:pt x="-3510" y="16802"/>
                    <a:pt x="1397" y="24982"/>
                  </a:cubicBezTo>
                  <a:cubicBezTo>
                    <a:pt x="7282" y="34791"/>
                    <a:pt x="24655" y="40055"/>
                    <a:pt x="34462" y="34167"/>
                  </a:cubicBezTo>
                  <a:cubicBezTo>
                    <a:pt x="42675" y="29235"/>
                    <a:pt x="43441" y="12285"/>
                    <a:pt x="36667" y="5511"/>
                  </a:cubicBezTo>
                  <a:cubicBezTo>
                    <a:pt x="29824" y="-1332"/>
                    <a:pt x="11971" y="-2411"/>
                    <a:pt x="7643" y="6245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931F9FC-060A-7940-B273-5191D94A158A}"/>
              </a:ext>
            </a:extLst>
          </p:cNvPr>
          <p:cNvSpPr txBox="1"/>
          <p:nvPr/>
        </p:nvSpPr>
        <p:spPr>
          <a:xfrm>
            <a:off x="2060055" y="2777915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>
            <a:defPPr>
              <a:defRPr lang="ko-KR"/>
            </a:defPPr>
            <a:lvl1pPr>
              <a:defRPr sz="4000" i="1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pPr algn="ctr"/>
            <a:r>
              <a:rPr lang="ko-KR" altLang="en-US" sz="36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초기 화면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4AC66F-24E4-7A48-A037-314B3FD442A2}"/>
              </a:ext>
            </a:extLst>
          </p:cNvPr>
          <p:cNvSpPr txBox="1"/>
          <p:nvPr/>
        </p:nvSpPr>
        <p:spPr>
          <a:xfrm>
            <a:off x="2151867" y="4486830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>
            <a:defPPr>
              <a:defRPr lang="ko-KR"/>
            </a:defPPr>
            <a:lvl1pPr>
              <a:defRPr sz="4000" i="1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pPr algn="ctr"/>
            <a:r>
              <a:rPr lang="ko-KR" altLang="en-US" sz="36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장르 선택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EF87622-C931-1B4E-A32A-CF5DC30C5AF5}"/>
              </a:ext>
            </a:extLst>
          </p:cNvPr>
          <p:cNvGrpSpPr/>
          <p:nvPr/>
        </p:nvGrpSpPr>
        <p:grpSpPr>
          <a:xfrm>
            <a:off x="927745" y="2976789"/>
            <a:ext cx="1074221" cy="531546"/>
            <a:chOff x="177062" y="333271"/>
            <a:chExt cx="1074221" cy="531546"/>
          </a:xfrm>
        </p:grpSpPr>
        <p:sp>
          <p:nvSpPr>
            <p:cNvPr id="29" name="평행 사변형 9">
              <a:extLst>
                <a:ext uri="{FF2B5EF4-FFF2-40B4-BE49-F238E27FC236}">
                  <a16:creationId xmlns:a16="http://schemas.microsoft.com/office/drawing/2014/main" id="{3AD727BC-6D9A-7A49-9CC8-148A26E73840}"/>
                </a:ext>
              </a:extLst>
            </p:cNvPr>
            <p:cNvSpPr/>
            <p:nvPr/>
          </p:nvSpPr>
          <p:spPr>
            <a:xfrm rot="21100340">
              <a:off x="177062" y="333271"/>
              <a:ext cx="1057624" cy="531546"/>
            </a:xfrm>
            <a:prstGeom prst="parallelogram">
              <a:avLst>
                <a:gd name="adj" fmla="val 2224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평행 사변형 10">
              <a:extLst>
                <a:ext uri="{FF2B5EF4-FFF2-40B4-BE49-F238E27FC236}">
                  <a16:creationId xmlns:a16="http://schemas.microsoft.com/office/drawing/2014/main" id="{A6D0F742-825E-2246-B136-0EC2419623DF}"/>
                </a:ext>
              </a:extLst>
            </p:cNvPr>
            <p:cNvSpPr/>
            <p:nvPr/>
          </p:nvSpPr>
          <p:spPr>
            <a:xfrm>
              <a:off x="193659" y="333271"/>
              <a:ext cx="1057624" cy="531546"/>
            </a:xfrm>
            <a:prstGeom prst="parallelogram">
              <a:avLst>
                <a:gd name="adj" fmla="val 22245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7DBCDFA-A210-474A-AEA0-2E3F44548990}"/>
              </a:ext>
            </a:extLst>
          </p:cNvPr>
          <p:cNvSpPr/>
          <p:nvPr/>
        </p:nvSpPr>
        <p:spPr>
          <a:xfrm>
            <a:off x="1044397" y="2864213"/>
            <a:ext cx="747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</a:t>
            </a:r>
            <a:endParaRPr lang="ko-KR" altLang="en-US" sz="3600" b="1" i="1" dirty="0">
              <a:ln w="28575">
                <a:solidFill>
                  <a:srgbClr val="173A4D"/>
                </a:solidFill>
              </a:ln>
              <a:solidFill>
                <a:schemeClr val="accent4">
                  <a:lumMod val="20000"/>
                  <a:lumOff val="80000"/>
                </a:schemeClr>
              </a:solidFill>
              <a:effectLst>
                <a:outerShdw dist="50800" dir="4200000" algn="ctr" rotWithShape="0">
                  <a:srgbClr val="D12B2B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CB65EBE-E46C-E440-8DC9-9E7AFD5AADC1}"/>
              </a:ext>
            </a:extLst>
          </p:cNvPr>
          <p:cNvGrpSpPr/>
          <p:nvPr/>
        </p:nvGrpSpPr>
        <p:grpSpPr>
          <a:xfrm>
            <a:off x="927745" y="4601110"/>
            <a:ext cx="1074221" cy="531546"/>
            <a:chOff x="177062" y="333271"/>
            <a:chExt cx="1074221" cy="531546"/>
          </a:xfrm>
        </p:grpSpPr>
        <p:sp>
          <p:nvSpPr>
            <p:cNvPr id="37" name="평행 사변형 9">
              <a:extLst>
                <a:ext uri="{FF2B5EF4-FFF2-40B4-BE49-F238E27FC236}">
                  <a16:creationId xmlns:a16="http://schemas.microsoft.com/office/drawing/2014/main" id="{C4552F75-6B05-2E44-BE7D-F20B58927026}"/>
                </a:ext>
              </a:extLst>
            </p:cNvPr>
            <p:cNvSpPr/>
            <p:nvPr/>
          </p:nvSpPr>
          <p:spPr>
            <a:xfrm rot="21100340">
              <a:off x="177062" y="333271"/>
              <a:ext cx="1057624" cy="531546"/>
            </a:xfrm>
            <a:prstGeom prst="parallelogram">
              <a:avLst>
                <a:gd name="adj" fmla="val 2224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평행 사변형 10">
              <a:extLst>
                <a:ext uri="{FF2B5EF4-FFF2-40B4-BE49-F238E27FC236}">
                  <a16:creationId xmlns:a16="http://schemas.microsoft.com/office/drawing/2014/main" id="{AD9A863D-3746-9540-A2A2-D1543A9BF489}"/>
                </a:ext>
              </a:extLst>
            </p:cNvPr>
            <p:cNvSpPr/>
            <p:nvPr/>
          </p:nvSpPr>
          <p:spPr>
            <a:xfrm>
              <a:off x="193659" y="333271"/>
              <a:ext cx="1057624" cy="531546"/>
            </a:xfrm>
            <a:prstGeom prst="parallelogram">
              <a:avLst>
                <a:gd name="adj" fmla="val 22245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463376C-90A6-9B4F-98B6-EA1D078F5A71}"/>
              </a:ext>
            </a:extLst>
          </p:cNvPr>
          <p:cNvSpPr/>
          <p:nvPr/>
        </p:nvSpPr>
        <p:spPr>
          <a:xfrm>
            <a:off x="1058022" y="4488534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</a:t>
            </a:r>
            <a:endParaRPr lang="ko-KR" altLang="en-US" sz="3600" b="1" i="1" dirty="0">
              <a:ln w="28575">
                <a:solidFill>
                  <a:srgbClr val="173A4D"/>
                </a:solidFill>
              </a:ln>
              <a:solidFill>
                <a:schemeClr val="accent4">
                  <a:lumMod val="20000"/>
                  <a:lumOff val="80000"/>
                </a:schemeClr>
              </a:solidFill>
              <a:effectLst>
                <a:outerShdw dist="50800" dir="4200000" algn="ctr" rotWithShape="0">
                  <a:srgbClr val="D12B2B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7F10555-6083-B140-8FB6-FAAFE750A4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9" b="5996"/>
          <a:stretch/>
        </p:blipFill>
        <p:spPr bwMode="auto">
          <a:xfrm>
            <a:off x="6279323" y="2016455"/>
            <a:ext cx="2258545" cy="401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3DF2036E-40C2-DB43-BE66-F735F45B8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506" y="1145200"/>
            <a:ext cx="3994549" cy="565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D657335-C9D1-6A42-B544-9D14D36071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1" b="6409"/>
          <a:stretch/>
        </p:blipFill>
        <p:spPr bwMode="auto">
          <a:xfrm>
            <a:off x="9139830" y="1972624"/>
            <a:ext cx="2350859" cy="410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913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3659" y="1289785"/>
            <a:ext cx="11998341" cy="53612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FCB2D30-4045-204E-A600-93381434B09B}"/>
              </a:ext>
            </a:extLst>
          </p:cNvPr>
          <p:cNvSpPr/>
          <p:nvPr/>
        </p:nvSpPr>
        <p:spPr>
          <a:xfrm>
            <a:off x="193659" y="1439135"/>
            <a:ext cx="5708377" cy="987600"/>
          </a:xfrm>
          <a:custGeom>
            <a:avLst/>
            <a:gdLst>
              <a:gd name="connsiteX0" fmla="*/ 0 w 5708377"/>
              <a:gd name="connsiteY0" fmla="*/ 0 h 987600"/>
              <a:gd name="connsiteX1" fmla="*/ 5708377 w 5708377"/>
              <a:gd name="connsiteY1" fmla="*/ 0 h 987600"/>
              <a:gd name="connsiteX2" fmla="*/ 5708377 w 5708377"/>
              <a:gd name="connsiteY2" fmla="*/ 987600 h 987600"/>
              <a:gd name="connsiteX3" fmla="*/ 0 w 5708377"/>
              <a:gd name="connsiteY3" fmla="*/ 987600 h 987600"/>
              <a:gd name="connsiteX4" fmla="*/ 0 w 5708377"/>
              <a:gd name="connsiteY4" fmla="*/ 0 h 987600"/>
              <a:gd name="connsiteX0" fmla="*/ 0 w 5708377"/>
              <a:gd name="connsiteY0" fmla="*/ 0 h 987600"/>
              <a:gd name="connsiteX1" fmla="*/ 5708377 w 5708377"/>
              <a:gd name="connsiteY1" fmla="*/ 0 h 987600"/>
              <a:gd name="connsiteX2" fmla="*/ 5209613 w 5708377"/>
              <a:gd name="connsiteY2" fmla="*/ 951974 h 987600"/>
              <a:gd name="connsiteX3" fmla="*/ 0 w 5708377"/>
              <a:gd name="connsiteY3" fmla="*/ 987600 h 987600"/>
              <a:gd name="connsiteX4" fmla="*/ 0 w 5708377"/>
              <a:gd name="connsiteY4" fmla="*/ 0 h 98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8377" h="987600">
                <a:moveTo>
                  <a:pt x="0" y="0"/>
                </a:moveTo>
                <a:lnTo>
                  <a:pt x="5708377" y="0"/>
                </a:lnTo>
                <a:lnTo>
                  <a:pt x="5209613" y="951974"/>
                </a:lnTo>
                <a:lnTo>
                  <a:pt x="0" y="987600"/>
                </a:lnTo>
                <a:lnTo>
                  <a:pt x="0" y="0"/>
                </a:lnTo>
                <a:close/>
              </a:path>
            </a:pathLst>
          </a:custGeom>
          <a:solidFill>
            <a:srgbClr val="173A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TextBox 5"/>
          <p:cNvSpPr txBox="1"/>
          <p:nvPr/>
        </p:nvSpPr>
        <p:spPr>
          <a:xfrm>
            <a:off x="1249169" y="259937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>
            <a:defPPr>
              <a:defRPr lang="ko-KR"/>
            </a:defPPr>
            <a:lvl1pPr>
              <a:defRPr sz="4000" i="1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pPr algn="ctr"/>
            <a:r>
              <a:rPr lang="ko-KR" altLang="en-US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구현 내용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77062" y="333271"/>
            <a:ext cx="1074221" cy="531546"/>
            <a:chOff x="1871550" y="1908458"/>
            <a:chExt cx="8581486" cy="3156587"/>
          </a:xfrm>
        </p:grpSpPr>
        <p:sp>
          <p:nvSpPr>
            <p:cNvPr id="10" name="평행 사변형 9"/>
            <p:cNvSpPr/>
            <p:nvPr/>
          </p:nvSpPr>
          <p:spPr>
            <a:xfrm rot="21100340">
              <a:off x="1871550" y="1908458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평행 사변형 10"/>
            <p:cNvSpPr/>
            <p:nvPr/>
          </p:nvSpPr>
          <p:spPr>
            <a:xfrm>
              <a:off x="2004137" y="1908459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07339" y="249858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</a:t>
            </a:r>
            <a:endParaRPr lang="ko-KR" altLang="en-US" sz="3600" b="1" i="1" dirty="0">
              <a:ln w="28575">
                <a:solidFill>
                  <a:srgbClr val="173A4D"/>
                </a:solidFill>
              </a:ln>
              <a:solidFill>
                <a:schemeClr val="accent4">
                  <a:lumMod val="20000"/>
                  <a:lumOff val="80000"/>
                </a:schemeClr>
              </a:solidFill>
              <a:effectLst>
                <a:outerShdw dist="50800" dir="4200000" algn="ctr" rotWithShape="0">
                  <a:srgbClr val="D12B2B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DAC9C6C-6C5C-0648-A7B0-DAFDB6F57E03}"/>
              </a:ext>
            </a:extLst>
          </p:cNvPr>
          <p:cNvGrpSpPr/>
          <p:nvPr/>
        </p:nvGrpSpPr>
        <p:grpSpPr>
          <a:xfrm>
            <a:off x="1789644" y="3089894"/>
            <a:ext cx="4112391" cy="1114865"/>
            <a:chOff x="5352902" y="1756969"/>
            <a:chExt cx="3657244" cy="1114865"/>
          </a:xfrm>
        </p:grpSpPr>
        <p:sp>
          <p:nvSpPr>
            <p:cNvPr id="16" name="Google Shape;3916;p56">
              <a:extLst>
                <a:ext uri="{FF2B5EF4-FFF2-40B4-BE49-F238E27FC236}">
                  <a16:creationId xmlns:a16="http://schemas.microsoft.com/office/drawing/2014/main" id="{47869DF5-DCAC-E943-8D24-4BFC0E66EBE9}"/>
                </a:ext>
              </a:extLst>
            </p:cNvPr>
            <p:cNvSpPr/>
            <p:nvPr/>
          </p:nvSpPr>
          <p:spPr>
            <a:xfrm>
              <a:off x="5352902" y="1756969"/>
              <a:ext cx="361698" cy="321461"/>
            </a:xfrm>
            <a:custGeom>
              <a:avLst/>
              <a:gdLst/>
              <a:ahLst/>
              <a:cxnLst/>
              <a:rect l="l" t="t" r="r" b="b"/>
              <a:pathLst>
                <a:path w="41278" h="36686" extrusionOk="0">
                  <a:moveTo>
                    <a:pt x="15358" y="0"/>
                  </a:moveTo>
                  <a:cubicBezTo>
                    <a:pt x="5819" y="0"/>
                    <a:pt x="-3510" y="16802"/>
                    <a:pt x="1397" y="24982"/>
                  </a:cubicBezTo>
                  <a:cubicBezTo>
                    <a:pt x="7282" y="34791"/>
                    <a:pt x="24655" y="40055"/>
                    <a:pt x="34462" y="34167"/>
                  </a:cubicBezTo>
                  <a:cubicBezTo>
                    <a:pt x="42675" y="29235"/>
                    <a:pt x="43441" y="12285"/>
                    <a:pt x="36667" y="5511"/>
                  </a:cubicBezTo>
                  <a:cubicBezTo>
                    <a:pt x="29824" y="-1332"/>
                    <a:pt x="11971" y="-2411"/>
                    <a:pt x="7643" y="6245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" name="Google Shape;3924;p56">
              <a:extLst>
                <a:ext uri="{FF2B5EF4-FFF2-40B4-BE49-F238E27FC236}">
                  <a16:creationId xmlns:a16="http://schemas.microsoft.com/office/drawing/2014/main" id="{72DC066B-7E65-2349-B5AE-EEE35670D7C5}"/>
                </a:ext>
              </a:extLst>
            </p:cNvPr>
            <p:cNvSpPr txBox="1"/>
            <p:nvPr/>
          </p:nvSpPr>
          <p:spPr>
            <a:xfrm>
              <a:off x="5790802" y="2176134"/>
              <a:ext cx="3219344" cy="69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buClr>
                  <a:schemeClr val="tx2">
                    <a:lumMod val="50000"/>
                  </a:schemeClr>
                </a:buClr>
                <a:buSzPct val="78000"/>
              </a:pPr>
              <a:r>
                <a:rPr lang="en-US" altLang="ko-KR" dirty="0">
                  <a:latin typeface="KOMACON" panose="020B0503000000000000" pitchFamily="34" charset="-127"/>
                  <a:ea typeface="KOMACON" panose="020B0503000000000000" pitchFamily="34" charset="-127"/>
                  <a:cs typeface="Raleway"/>
                  <a:sym typeface="Raleway"/>
                </a:rPr>
                <a:t>User</a:t>
              </a:r>
              <a:r>
                <a:rPr lang="ko-KR" altLang="en-US" dirty="0">
                  <a:latin typeface="KOMACON" panose="020B0503000000000000" pitchFamily="34" charset="-127"/>
                  <a:ea typeface="KOMACON" panose="020B0503000000000000" pitchFamily="34" charset="-127"/>
                  <a:cs typeface="Raleway"/>
                  <a:sym typeface="Raleway"/>
                </a:rPr>
                <a:t>의 기호에 맞는 음식 선택</a:t>
              </a:r>
              <a:endParaRPr lang="en-US" altLang="ko-KR" dirty="0">
                <a:latin typeface="KOMACON" panose="020B0503000000000000" pitchFamily="34" charset="-127"/>
                <a:ea typeface="KOMACON" panose="020B0503000000000000" pitchFamily="34" charset="-127"/>
                <a:cs typeface="Raleway"/>
                <a:sym typeface="Raleway"/>
              </a:endParaRPr>
            </a:p>
            <a:p>
              <a:pPr lvl="0">
                <a:buClr>
                  <a:schemeClr val="tx2">
                    <a:lumMod val="50000"/>
                  </a:schemeClr>
                </a:buClr>
                <a:buSzPct val="78000"/>
              </a:pPr>
              <a:r>
                <a:rPr lang="ko-KR" altLang="en-US" dirty="0">
                  <a:latin typeface="KOMACON" panose="020B0503000000000000" pitchFamily="34" charset="-127"/>
                  <a:ea typeface="KOMACON" panose="020B0503000000000000" pitchFamily="34" charset="-127"/>
                  <a:cs typeface="Raleway"/>
                  <a:sym typeface="Raleway"/>
                </a:rPr>
                <a:t>결과 공개 및 맛집 검색을 진행</a:t>
              </a:r>
              <a:endParaRPr lang="en-US" altLang="ko-KR" dirty="0">
                <a:latin typeface="KOMACON" panose="020B0503000000000000" pitchFamily="34" charset="-127"/>
                <a:ea typeface="KOMACON" panose="020B0503000000000000" pitchFamily="34" charset="-127"/>
                <a:cs typeface="Raleway"/>
                <a:sym typeface="Raleway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82BF810-9102-A348-AB57-411223ECC1BC}"/>
              </a:ext>
            </a:extLst>
          </p:cNvPr>
          <p:cNvGrpSpPr/>
          <p:nvPr/>
        </p:nvGrpSpPr>
        <p:grpSpPr>
          <a:xfrm>
            <a:off x="1767226" y="4829209"/>
            <a:ext cx="3681775" cy="1149436"/>
            <a:chOff x="5330483" y="3294408"/>
            <a:chExt cx="3681775" cy="1149436"/>
          </a:xfrm>
        </p:grpSpPr>
        <p:sp>
          <p:nvSpPr>
            <p:cNvPr id="21" name="Google Shape;3922;p56">
              <a:extLst>
                <a:ext uri="{FF2B5EF4-FFF2-40B4-BE49-F238E27FC236}">
                  <a16:creationId xmlns:a16="http://schemas.microsoft.com/office/drawing/2014/main" id="{43AB10CA-4F72-6545-AB7D-950E96D6074E}"/>
                </a:ext>
              </a:extLst>
            </p:cNvPr>
            <p:cNvSpPr txBox="1"/>
            <p:nvPr/>
          </p:nvSpPr>
          <p:spPr>
            <a:xfrm>
              <a:off x="5790801" y="3748144"/>
              <a:ext cx="3221457" cy="69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ts val="1100"/>
              </a:pPr>
              <a:r>
                <a:rPr lang="ko-KR" altLang="en-US" dirty="0">
                  <a:latin typeface="KOMACON" panose="020B0503000000000000" pitchFamily="34" charset="-127"/>
                  <a:ea typeface="KOMACON" panose="020B0503000000000000" pitchFamily="34" charset="-127"/>
                  <a:cs typeface="Raleway"/>
                  <a:sym typeface="Raleway"/>
                </a:rPr>
                <a:t>월드컵 결과 출력 </a:t>
              </a:r>
              <a:endParaRPr lang="en-US" altLang="ko-KR" dirty="0">
                <a:latin typeface="KOMACON" panose="020B0503000000000000" pitchFamily="34" charset="-127"/>
                <a:ea typeface="KOMACON" panose="020B0503000000000000" pitchFamily="34" charset="-127"/>
                <a:cs typeface="Raleway"/>
                <a:sym typeface="Raleway"/>
              </a:endParaRPr>
            </a:p>
            <a:p>
              <a:pPr lvl="0">
                <a:buClr>
                  <a:schemeClr val="dk1"/>
                </a:buClr>
                <a:buSzPts val="1100"/>
              </a:pPr>
              <a:r>
                <a:rPr lang="ko-KR" altLang="en-US" dirty="0">
                  <a:latin typeface="KOMACON" panose="020B0503000000000000" pitchFamily="34" charset="-127"/>
                  <a:ea typeface="KOMACON" panose="020B0503000000000000" pitchFamily="34" charset="-127"/>
                  <a:cs typeface="Raleway"/>
                  <a:sym typeface="Raleway"/>
                </a:rPr>
                <a:t>주변 맛집을 검색 버튼</a:t>
              </a:r>
            </a:p>
          </p:txBody>
        </p:sp>
        <p:sp>
          <p:nvSpPr>
            <p:cNvPr id="22" name="Google Shape;3916;p56">
              <a:extLst>
                <a:ext uri="{FF2B5EF4-FFF2-40B4-BE49-F238E27FC236}">
                  <a16:creationId xmlns:a16="http://schemas.microsoft.com/office/drawing/2014/main" id="{39662D14-F695-B84E-B27A-F4F55BAE9114}"/>
                </a:ext>
              </a:extLst>
            </p:cNvPr>
            <p:cNvSpPr/>
            <p:nvPr/>
          </p:nvSpPr>
          <p:spPr>
            <a:xfrm>
              <a:off x="5330483" y="3294408"/>
              <a:ext cx="361698" cy="321461"/>
            </a:xfrm>
            <a:custGeom>
              <a:avLst/>
              <a:gdLst/>
              <a:ahLst/>
              <a:cxnLst/>
              <a:rect l="l" t="t" r="r" b="b"/>
              <a:pathLst>
                <a:path w="41278" h="36686" extrusionOk="0">
                  <a:moveTo>
                    <a:pt x="15358" y="0"/>
                  </a:moveTo>
                  <a:cubicBezTo>
                    <a:pt x="5819" y="0"/>
                    <a:pt x="-3510" y="16802"/>
                    <a:pt x="1397" y="24982"/>
                  </a:cubicBezTo>
                  <a:cubicBezTo>
                    <a:pt x="7282" y="34791"/>
                    <a:pt x="24655" y="40055"/>
                    <a:pt x="34462" y="34167"/>
                  </a:cubicBezTo>
                  <a:cubicBezTo>
                    <a:pt x="42675" y="29235"/>
                    <a:pt x="43441" y="12285"/>
                    <a:pt x="36667" y="5511"/>
                  </a:cubicBezTo>
                  <a:cubicBezTo>
                    <a:pt x="29824" y="-1332"/>
                    <a:pt x="11971" y="-2411"/>
                    <a:pt x="7643" y="6245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931F9FC-060A-7940-B273-5191D94A158A}"/>
              </a:ext>
            </a:extLst>
          </p:cNvPr>
          <p:cNvSpPr txBox="1"/>
          <p:nvPr/>
        </p:nvSpPr>
        <p:spPr>
          <a:xfrm>
            <a:off x="2007168" y="2772995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>
            <a:defPPr>
              <a:defRPr lang="ko-KR"/>
            </a:defPPr>
            <a:lvl1pPr>
              <a:defRPr sz="4000" i="1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pPr algn="ctr"/>
            <a:r>
              <a:rPr lang="ko-KR" altLang="en-US" sz="36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월드컵 진행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4AC66F-24E4-7A48-A037-314B3FD442A2}"/>
              </a:ext>
            </a:extLst>
          </p:cNvPr>
          <p:cNvSpPr txBox="1"/>
          <p:nvPr/>
        </p:nvSpPr>
        <p:spPr>
          <a:xfrm>
            <a:off x="1991139" y="4540338"/>
            <a:ext cx="2816797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>
            <a:defPPr>
              <a:defRPr lang="ko-KR"/>
            </a:defPPr>
            <a:lvl1pPr>
              <a:defRPr sz="4000" i="1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pPr algn="ctr"/>
            <a:r>
              <a:rPr lang="ko-KR" altLang="en-US" sz="36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결과 및 검색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EF87622-C931-1B4E-A32A-CF5DC30C5AF5}"/>
              </a:ext>
            </a:extLst>
          </p:cNvPr>
          <p:cNvGrpSpPr/>
          <p:nvPr/>
        </p:nvGrpSpPr>
        <p:grpSpPr>
          <a:xfrm>
            <a:off x="883141" y="2994298"/>
            <a:ext cx="1074221" cy="531546"/>
            <a:chOff x="177062" y="333271"/>
            <a:chExt cx="1074221" cy="531546"/>
          </a:xfrm>
        </p:grpSpPr>
        <p:sp>
          <p:nvSpPr>
            <p:cNvPr id="29" name="평행 사변형 9">
              <a:extLst>
                <a:ext uri="{FF2B5EF4-FFF2-40B4-BE49-F238E27FC236}">
                  <a16:creationId xmlns:a16="http://schemas.microsoft.com/office/drawing/2014/main" id="{3AD727BC-6D9A-7A49-9CC8-148A26E73840}"/>
                </a:ext>
              </a:extLst>
            </p:cNvPr>
            <p:cNvSpPr/>
            <p:nvPr/>
          </p:nvSpPr>
          <p:spPr>
            <a:xfrm rot="21100340">
              <a:off x="177062" y="333271"/>
              <a:ext cx="1057624" cy="531546"/>
            </a:xfrm>
            <a:prstGeom prst="parallelogram">
              <a:avLst>
                <a:gd name="adj" fmla="val 2224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평행 사변형 10">
              <a:extLst>
                <a:ext uri="{FF2B5EF4-FFF2-40B4-BE49-F238E27FC236}">
                  <a16:creationId xmlns:a16="http://schemas.microsoft.com/office/drawing/2014/main" id="{A6D0F742-825E-2246-B136-0EC2419623DF}"/>
                </a:ext>
              </a:extLst>
            </p:cNvPr>
            <p:cNvSpPr/>
            <p:nvPr/>
          </p:nvSpPr>
          <p:spPr>
            <a:xfrm>
              <a:off x="193659" y="333271"/>
              <a:ext cx="1057624" cy="531546"/>
            </a:xfrm>
            <a:prstGeom prst="parallelogram">
              <a:avLst>
                <a:gd name="adj" fmla="val 22245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7DBCDFA-A210-474A-AEA0-2E3F44548990}"/>
              </a:ext>
            </a:extLst>
          </p:cNvPr>
          <p:cNvSpPr/>
          <p:nvPr/>
        </p:nvSpPr>
        <p:spPr>
          <a:xfrm>
            <a:off x="1013418" y="2881722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</a:t>
            </a:r>
            <a:endParaRPr lang="ko-KR" altLang="en-US" sz="3600" b="1" i="1" dirty="0">
              <a:ln w="28575">
                <a:solidFill>
                  <a:srgbClr val="173A4D"/>
                </a:solidFill>
              </a:ln>
              <a:solidFill>
                <a:schemeClr val="accent4">
                  <a:lumMod val="20000"/>
                  <a:lumOff val="80000"/>
                </a:schemeClr>
              </a:solidFill>
              <a:effectLst>
                <a:outerShdw dist="50800" dir="4200000" algn="ctr" rotWithShape="0">
                  <a:srgbClr val="D12B2B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CB65EBE-E46C-E440-8DC9-9E7AFD5AADC1}"/>
              </a:ext>
            </a:extLst>
          </p:cNvPr>
          <p:cNvGrpSpPr/>
          <p:nvPr/>
        </p:nvGrpSpPr>
        <p:grpSpPr>
          <a:xfrm>
            <a:off x="883141" y="4618619"/>
            <a:ext cx="1074221" cy="531546"/>
            <a:chOff x="177062" y="333271"/>
            <a:chExt cx="1074221" cy="531546"/>
          </a:xfrm>
        </p:grpSpPr>
        <p:sp>
          <p:nvSpPr>
            <p:cNvPr id="37" name="평행 사변형 9">
              <a:extLst>
                <a:ext uri="{FF2B5EF4-FFF2-40B4-BE49-F238E27FC236}">
                  <a16:creationId xmlns:a16="http://schemas.microsoft.com/office/drawing/2014/main" id="{C4552F75-6B05-2E44-BE7D-F20B58927026}"/>
                </a:ext>
              </a:extLst>
            </p:cNvPr>
            <p:cNvSpPr/>
            <p:nvPr/>
          </p:nvSpPr>
          <p:spPr>
            <a:xfrm rot="21100340">
              <a:off x="177062" y="333271"/>
              <a:ext cx="1057624" cy="531546"/>
            </a:xfrm>
            <a:prstGeom prst="parallelogram">
              <a:avLst>
                <a:gd name="adj" fmla="val 2224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평행 사변형 10">
              <a:extLst>
                <a:ext uri="{FF2B5EF4-FFF2-40B4-BE49-F238E27FC236}">
                  <a16:creationId xmlns:a16="http://schemas.microsoft.com/office/drawing/2014/main" id="{AD9A863D-3746-9540-A2A2-D1543A9BF489}"/>
                </a:ext>
              </a:extLst>
            </p:cNvPr>
            <p:cNvSpPr/>
            <p:nvPr/>
          </p:nvSpPr>
          <p:spPr>
            <a:xfrm>
              <a:off x="193659" y="333271"/>
              <a:ext cx="1057624" cy="531546"/>
            </a:xfrm>
            <a:prstGeom prst="parallelogram">
              <a:avLst>
                <a:gd name="adj" fmla="val 22245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463376C-90A6-9B4F-98B6-EA1D078F5A71}"/>
              </a:ext>
            </a:extLst>
          </p:cNvPr>
          <p:cNvSpPr/>
          <p:nvPr/>
        </p:nvSpPr>
        <p:spPr>
          <a:xfrm>
            <a:off x="1013418" y="4506043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</a:t>
            </a:r>
            <a:endParaRPr lang="ko-KR" altLang="en-US" sz="3600" b="1" i="1" dirty="0">
              <a:ln w="28575">
                <a:solidFill>
                  <a:srgbClr val="173A4D"/>
                </a:solidFill>
              </a:ln>
              <a:solidFill>
                <a:schemeClr val="accent4">
                  <a:lumMod val="20000"/>
                  <a:lumOff val="80000"/>
                </a:schemeClr>
              </a:solidFill>
              <a:effectLst>
                <a:outerShdw dist="50800" dir="4200000" algn="ctr" rotWithShape="0">
                  <a:srgbClr val="D12B2B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45" name="Picture 2">
            <a:extLst>
              <a:ext uri="{FF2B5EF4-FFF2-40B4-BE49-F238E27FC236}">
                <a16:creationId xmlns:a16="http://schemas.microsoft.com/office/drawing/2014/main" id="{3713F2F2-9DB0-5045-A4B7-642260D19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322" y="1145200"/>
            <a:ext cx="3994549" cy="565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E0536D47-F81C-7646-BF54-1E541A338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506" y="1145200"/>
            <a:ext cx="3994549" cy="565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24524AAC-3791-8046-B3A4-982BD8E2E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4" b="5902"/>
          <a:stretch/>
        </p:blipFill>
        <p:spPr bwMode="auto">
          <a:xfrm>
            <a:off x="6240253" y="1933703"/>
            <a:ext cx="2374367" cy="411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134E82A-5C5D-024F-9A15-0F4D8D538F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8" b="6148"/>
          <a:stretch/>
        </p:blipFill>
        <p:spPr bwMode="auto">
          <a:xfrm>
            <a:off x="9135888" y="1947762"/>
            <a:ext cx="2327235" cy="410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15E26E0-AB82-B444-B447-0EC8D3774555}"/>
              </a:ext>
            </a:extLst>
          </p:cNvPr>
          <p:cNvSpPr txBox="1"/>
          <p:nvPr/>
        </p:nvSpPr>
        <p:spPr>
          <a:xfrm>
            <a:off x="548973" y="1499803"/>
            <a:ext cx="4575291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>
            <a:defPPr>
              <a:defRPr lang="ko-KR"/>
            </a:defPPr>
            <a:lvl1pPr>
              <a:defRPr sz="4000" i="1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pPr algn="ctr"/>
            <a:r>
              <a:rPr lang="en-US" altLang="ko-KR" sz="44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Application </a:t>
            </a:r>
            <a:r>
              <a:rPr lang="ko-KR" altLang="en-US" sz="44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화면</a:t>
            </a:r>
          </a:p>
        </p:txBody>
      </p:sp>
    </p:spTree>
    <p:extLst>
      <p:ext uri="{BB962C8B-B14F-4D97-AF65-F5344CB8AC3E}">
        <p14:creationId xmlns:p14="http://schemas.microsoft.com/office/powerpoint/2010/main" val="2863132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3659" y="1289785"/>
            <a:ext cx="11998341" cy="53612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FCB2D30-4045-204E-A600-93381434B09B}"/>
              </a:ext>
            </a:extLst>
          </p:cNvPr>
          <p:cNvSpPr/>
          <p:nvPr/>
        </p:nvSpPr>
        <p:spPr>
          <a:xfrm>
            <a:off x="193659" y="1439135"/>
            <a:ext cx="5708377" cy="987600"/>
          </a:xfrm>
          <a:custGeom>
            <a:avLst/>
            <a:gdLst>
              <a:gd name="connsiteX0" fmla="*/ 0 w 5708377"/>
              <a:gd name="connsiteY0" fmla="*/ 0 h 987600"/>
              <a:gd name="connsiteX1" fmla="*/ 5708377 w 5708377"/>
              <a:gd name="connsiteY1" fmla="*/ 0 h 987600"/>
              <a:gd name="connsiteX2" fmla="*/ 5708377 w 5708377"/>
              <a:gd name="connsiteY2" fmla="*/ 987600 h 987600"/>
              <a:gd name="connsiteX3" fmla="*/ 0 w 5708377"/>
              <a:gd name="connsiteY3" fmla="*/ 987600 h 987600"/>
              <a:gd name="connsiteX4" fmla="*/ 0 w 5708377"/>
              <a:gd name="connsiteY4" fmla="*/ 0 h 987600"/>
              <a:gd name="connsiteX0" fmla="*/ 0 w 5708377"/>
              <a:gd name="connsiteY0" fmla="*/ 0 h 987600"/>
              <a:gd name="connsiteX1" fmla="*/ 5708377 w 5708377"/>
              <a:gd name="connsiteY1" fmla="*/ 0 h 987600"/>
              <a:gd name="connsiteX2" fmla="*/ 5209613 w 5708377"/>
              <a:gd name="connsiteY2" fmla="*/ 951974 h 987600"/>
              <a:gd name="connsiteX3" fmla="*/ 0 w 5708377"/>
              <a:gd name="connsiteY3" fmla="*/ 987600 h 987600"/>
              <a:gd name="connsiteX4" fmla="*/ 0 w 5708377"/>
              <a:gd name="connsiteY4" fmla="*/ 0 h 98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8377" h="987600">
                <a:moveTo>
                  <a:pt x="0" y="0"/>
                </a:moveTo>
                <a:lnTo>
                  <a:pt x="5708377" y="0"/>
                </a:lnTo>
                <a:lnTo>
                  <a:pt x="5209613" y="951974"/>
                </a:lnTo>
                <a:lnTo>
                  <a:pt x="0" y="987600"/>
                </a:lnTo>
                <a:lnTo>
                  <a:pt x="0" y="0"/>
                </a:lnTo>
                <a:close/>
              </a:path>
            </a:pathLst>
          </a:custGeom>
          <a:solidFill>
            <a:srgbClr val="173A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TextBox 5"/>
          <p:cNvSpPr txBox="1"/>
          <p:nvPr/>
        </p:nvSpPr>
        <p:spPr>
          <a:xfrm>
            <a:off x="1249169" y="259937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>
            <a:defPPr>
              <a:defRPr lang="ko-KR"/>
            </a:defPPr>
            <a:lvl1pPr>
              <a:defRPr sz="4000" i="1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pPr algn="ctr"/>
            <a:r>
              <a:rPr lang="ko-KR" altLang="en-US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구현 내용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77062" y="333271"/>
            <a:ext cx="1074221" cy="531546"/>
            <a:chOff x="1871550" y="1908458"/>
            <a:chExt cx="8581486" cy="3156587"/>
          </a:xfrm>
        </p:grpSpPr>
        <p:sp>
          <p:nvSpPr>
            <p:cNvPr id="10" name="평행 사변형 9"/>
            <p:cNvSpPr/>
            <p:nvPr/>
          </p:nvSpPr>
          <p:spPr>
            <a:xfrm rot="21100340">
              <a:off x="1871550" y="1908458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평행 사변형 10"/>
            <p:cNvSpPr/>
            <p:nvPr/>
          </p:nvSpPr>
          <p:spPr>
            <a:xfrm>
              <a:off x="2004137" y="1908459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07339" y="249858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</a:t>
            </a:r>
            <a:endParaRPr lang="ko-KR" altLang="en-US" sz="3600" b="1" i="1" dirty="0">
              <a:ln w="28575">
                <a:solidFill>
                  <a:srgbClr val="173A4D"/>
                </a:solidFill>
              </a:ln>
              <a:solidFill>
                <a:schemeClr val="accent4">
                  <a:lumMod val="20000"/>
                  <a:lumOff val="80000"/>
                </a:schemeClr>
              </a:solidFill>
              <a:effectLst>
                <a:outerShdw dist="50800" dir="4200000" algn="ctr" rotWithShape="0">
                  <a:srgbClr val="D12B2B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D0415B-46F1-9940-8D8B-DC0A93B06859}"/>
              </a:ext>
            </a:extLst>
          </p:cNvPr>
          <p:cNvSpPr txBox="1"/>
          <p:nvPr/>
        </p:nvSpPr>
        <p:spPr>
          <a:xfrm>
            <a:off x="2153952" y="1862106"/>
            <a:ext cx="3220754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>
            <a:defPPr>
              <a:defRPr lang="ko-KR"/>
            </a:defPPr>
            <a:lvl1pPr>
              <a:defRPr sz="4000" i="1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카카오 지도 </a:t>
            </a:r>
            <a:r>
              <a:rPr lang="en-US" altLang="ko-KR" sz="2800" b="1" dirty="0">
                <a:solidFill>
                  <a:schemeClr val="bg1"/>
                </a:solidFill>
              </a:rPr>
              <a:t>/</a:t>
            </a:r>
            <a:r>
              <a:rPr lang="ko-KR" altLang="en-US" sz="2800" b="1" dirty="0">
                <a:solidFill>
                  <a:schemeClr val="bg1"/>
                </a:solidFill>
              </a:rPr>
              <a:t> 검색</a:t>
            </a:r>
          </a:p>
        </p:txBody>
      </p:sp>
      <p:sp>
        <p:nvSpPr>
          <p:cNvPr id="18" name="Google Shape;3924;p56">
            <a:extLst>
              <a:ext uri="{FF2B5EF4-FFF2-40B4-BE49-F238E27FC236}">
                <a16:creationId xmlns:a16="http://schemas.microsoft.com/office/drawing/2014/main" id="{72DC066B-7E65-2349-B5AE-EEE35670D7C5}"/>
              </a:ext>
            </a:extLst>
          </p:cNvPr>
          <p:cNvSpPr txBox="1"/>
          <p:nvPr/>
        </p:nvSpPr>
        <p:spPr>
          <a:xfrm>
            <a:off x="2083834" y="5846748"/>
            <a:ext cx="3994549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ko-KR" altLang="en-US" sz="1600" dirty="0">
                <a:latin typeface="KOMACON" panose="020B0503000000000000" pitchFamily="34" charset="-127"/>
                <a:ea typeface="KOMACON" panose="020B0503000000000000" pitchFamily="34" charset="-127"/>
                <a:cs typeface="Raleway"/>
                <a:sym typeface="Raleway"/>
              </a:rPr>
              <a:t>카카오 지도 상에 마커로 표시</a:t>
            </a:r>
            <a:endParaRPr lang="en-US" altLang="ko-KR" sz="1600" dirty="0">
              <a:latin typeface="KOMACON" panose="020B0503000000000000" pitchFamily="34" charset="-127"/>
              <a:ea typeface="KOMACON" panose="020B0503000000000000" pitchFamily="34" charset="-127"/>
              <a:cs typeface="Raleway"/>
              <a:sym typeface="Raleway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ko-KR" altLang="en-US" sz="1600" dirty="0">
                <a:latin typeface="KOMACON" panose="020B0503000000000000" pitchFamily="34" charset="-127"/>
                <a:ea typeface="KOMACON" panose="020B0503000000000000" pitchFamily="34" charset="-127"/>
                <a:cs typeface="Raleway"/>
                <a:sym typeface="Raleway"/>
              </a:rPr>
              <a:t>맛집 거리순으로 표시</a:t>
            </a:r>
            <a:endParaRPr lang="en-US" altLang="ko-KR" sz="1600" dirty="0">
              <a:latin typeface="KOMACON" panose="020B0503000000000000" pitchFamily="34" charset="-127"/>
              <a:ea typeface="KOMACON" panose="020B0503000000000000" pitchFamily="34" charset="-127"/>
              <a:cs typeface="Raleway"/>
              <a:sym typeface="Raleway"/>
            </a:endParaRPr>
          </a:p>
        </p:txBody>
      </p:sp>
      <p:sp>
        <p:nvSpPr>
          <p:cNvPr id="41" name="Google Shape;3924;p56">
            <a:extLst>
              <a:ext uri="{FF2B5EF4-FFF2-40B4-BE49-F238E27FC236}">
                <a16:creationId xmlns:a16="http://schemas.microsoft.com/office/drawing/2014/main" id="{24CC7AEC-3176-8D4A-AFBB-4052AA5032DB}"/>
              </a:ext>
            </a:extLst>
          </p:cNvPr>
          <p:cNvSpPr txBox="1"/>
          <p:nvPr/>
        </p:nvSpPr>
        <p:spPr>
          <a:xfrm>
            <a:off x="2270755" y="3194299"/>
            <a:ext cx="3219344" cy="328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altLang="ko-KR" sz="1600" dirty="0">
                <a:latin typeface="KOMACON" panose="020B0503000000000000" pitchFamily="34" charset="-127"/>
                <a:ea typeface="KOMACON" panose="020B0503000000000000" pitchFamily="34" charset="-127"/>
                <a:cs typeface="Raleway"/>
                <a:sym typeface="Raleway"/>
              </a:rPr>
              <a:t>GPS</a:t>
            </a:r>
            <a:r>
              <a:rPr lang="ko-KR" altLang="en-US" sz="1600" dirty="0">
                <a:latin typeface="KOMACON" panose="020B0503000000000000" pitchFamily="34" charset="-127"/>
                <a:ea typeface="KOMACON" panose="020B0503000000000000" pitchFamily="34" charset="-127"/>
                <a:cs typeface="Raleway"/>
                <a:sym typeface="Raleway"/>
              </a:rPr>
              <a:t>로 현재 위치 불러오기</a:t>
            </a:r>
            <a:endParaRPr lang="en-US" altLang="ko-KR" sz="1600" dirty="0">
              <a:latin typeface="KOMACON" panose="020B0503000000000000" pitchFamily="34" charset="-127"/>
              <a:ea typeface="KOMACON" panose="020B0503000000000000" pitchFamily="34" charset="-127"/>
              <a:cs typeface="Raleway"/>
              <a:sym typeface="Raleway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31F9FC-060A-7940-B273-5191D94A158A}"/>
              </a:ext>
            </a:extLst>
          </p:cNvPr>
          <p:cNvSpPr txBox="1"/>
          <p:nvPr/>
        </p:nvSpPr>
        <p:spPr>
          <a:xfrm>
            <a:off x="2130958" y="5290887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>
            <a:defPPr>
              <a:defRPr lang="ko-KR"/>
            </a:defPPr>
            <a:lvl1pPr>
              <a:defRPr sz="4000" i="1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pPr algn="ctr"/>
            <a:r>
              <a:rPr lang="ko-KR" altLang="en-US" sz="24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맛집 위치 표시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EF87622-C931-1B4E-A32A-CF5DC30C5AF5}"/>
              </a:ext>
            </a:extLst>
          </p:cNvPr>
          <p:cNvGrpSpPr/>
          <p:nvPr/>
        </p:nvGrpSpPr>
        <p:grpSpPr>
          <a:xfrm>
            <a:off x="818422" y="2706560"/>
            <a:ext cx="1074221" cy="531546"/>
            <a:chOff x="177062" y="333271"/>
            <a:chExt cx="1074221" cy="531546"/>
          </a:xfrm>
        </p:grpSpPr>
        <p:sp>
          <p:nvSpPr>
            <p:cNvPr id="29" name="평행 사변형 9">
              <a:extLst>
                <a:ext uri="{FF2B5EF4-FFF2-40B4-BE49-F238E27FC236}">
                  <a16:creationId xmlns:a16="http://schemas.microsoft.com/office/drawing/2014/main" id="{3AD727BC-6D9A-7A49-9CC8-148A26E73840}"/>
                </a:ext>
              </a:extLst>
            </p:cNvPr>
            <p:cNvSpPr/>
            <p:nvPr/>
          </p:nvSpPr>
          <p:spPr>
            <a:xfrm rot="21100340">
              <a:off x="177062" y="333271"/>
              <a:ext cx="1057624" cy="531546"/>
            </a:xfrm>
            <a:prstGeom prst="parallelogram">
              <a:avLst>
                <a:gd name="adj" fmla="val 2224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평행 사변형 10">
              <a:extLst>
                <a:ext uri="{FF2B5EF4-FFF2-40B4-BE49-F238E27FC236}">
                  <a16:creationId xmlns:a16="http://schemas.microsoft.com/office/drawing/2014/main" id="{A6D0F742-825E-2246-B136-0EC2419623DF}"/>
                </a:ext>
              </a:extLst>
            </p:cNvPr>
            <p:cNvSpPr/>
            <p:nvPr/>
          </p:nvSpPr>
          <p:spPr>
            <a:xfrm>
              <a:off x="193659" y="333271"/>
              <a:ext cx="1057624" cy="531546"/>
            </a:xfrm>
            <a:prstGeom prst="parallelogram">
              <a:avLst>
                <a:gd name="adj" fmla="val 22245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7DBCDFA-A210-474A-AEA0-2E3F44548990}"/>
              </a:ext>
            </a:extLst>
          </p:cNvPr>
          <p:cNvSpPr/>
          <p:nvPr/>
        </p:nvSpPr>
        <p:spPr>
          <a:xfrm>
            <a:off x="948699" y="2593984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</a:t>
            </a:r>
            <a:endParaRPr lang="ko-KR" altLang="en-US" sz="3600" b="1" i="1" dirty="0">
              <a:ln w="28575">
                <a:solidFill>
                  <a:srgbClr val="173A4D"/>
                </a:solidFill>
              </a:ln>
              <a:solidFill>
                <a:schemeClr val="accent4">
                  <a:lumMod val="20000"/>
                  <a:lumOff val="80000"/>
                </a:schemeClr>
              </a:solidFill>
              <a:effectLst>
                <a:outerShdw dist="50800" dir="4200000" algn="ctr" rotWithShape="0">
                  <a:srgbClr val="D12B2B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45" name="Picture 2">
            <a:extLst>
              <a:ext uri="{FF2B5EF4-FFF2-40B4-BE49-F238E27FC236}">
                <a16:creationId xmlns:a16="http://schemas.microsoft.com/office/drawing/2014/main" id="{3713F2F2-9DB0-5045-A4B7-642260D19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322" y="1145200"/>
            <a:ext cx="3994549" cy="565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E0536D47-F81C-7646-BF54-1E541A338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506" y="1145200"/>
            <a:ext cx="3994549" cy="565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8FBD2ED-E851-C848-AF55-ED0BDA196311}"/>
              </a:ext>
            </a:extLst>
          </p:cNvPr>
          <p:cNvSpPr txBox="1"/>
          <p:nvPr/>
        </p:nvSpPr>
        <p:spPr>
          <a:xfrm>
            <a:off x="2098893" y="2634500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>
            <a:defPPr>
              <a:defRPr lang="ko-KR"/>
            </a:defPPr>
            <a:lvl1pPr>
              <a:defRPr sz="4000" i="1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pPr algn="ctr"/>
            <a:r>
              <a:rPr lang="ko-KR" altLang="en-US" sz="24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현재 위치 호출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75B17A6-FB66-1A4C-8DB2-1C6B120387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4" b="6319"/>
          <a:stretch/>
        </p:blipFill>
        <p:spPr bwMode="auto">
          <a:xfrm>
            <a:off x="6231650" y="1917235"/>
            <a:ext cx="2387141" cy="415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25134E4E-3E14-2A4F-AE27-C0BA2E5F82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3" b="5975"/>
          <a:stretch/>
        </p:blipFill>
        <p:spPr bwMode="auto">
          <a:xfrm>
            <a:off x="9117834" y="1933275"/>
            <a:ext cx="2387141" cy="413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8BB3CC6-5B00-3940-9A17-A4FC867D620A}"/>
              </a:ext>
            </a:extLst>
          </p:cNvPr>
          <p:cNvSpPr txBox="1"/>
          <p:nvPr/>
        </p:nvSpPr>
        <p:spPr>
          <a:xfrm>
            <a:off x="172003" y="1459474"/>
            <a:ext cx="3177473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>
            <a:defPPr>
              <a:defRPr lang="ko-KR"/>
            </a:defPPr>
            <a:lvl1pPr>
              <a:defRPr sz="4000" i="1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pPr algn="ctr"/>
            <a:r>
              <a:rPr lang="ko-KR" altLang="en-US" sz="2800" b="1" dirty="0" err="1">
                <a:solidFill>
                  <a:schemeClr val="bg1"/>
                </a:solidFill>
              </a:rPr>
              <a:t>공공데이터</a:t>
            </a:r>
            <a:r>
              <a:rPr lang="ko-KR" altLang="en-US" sz="2800" b="1" dirty="0">
                <a:solidFill>
                  <a:schemeClr val="bg1"/>
                </a:solidFill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</a:rPr>
              <a:t>API </a:t>
            </a:r>
            <a:r>
              <a:rPr lang="ko-KR" altLang="en-US" sz="2800" b="1" dirty="0">
                <a:solidFill>
                  <a:schemeClr val="bg1"/>
                </a:solidFill>
              </a:rPr>
              <a:t>및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4A35FE6-C13E-454F-B102-24D5CD5AEFBB}"/>
              </a:ext>
            </a:extLst>
          </p:cNvPr>
          <p:cNvGrpSpPr/>
          <p:nvPr/>
        </p:nvGrpSpPr>
        <p:grpSpPr>
          <a:xfrm>
            <a:off x="764309" y="4047910"/>
            <a:ext cx="1074221" cy="531546"/>
            <a:chOff x="177062" y="333271"/>
            <a:chExt cx="1074221" cy="531546"/>
          </a:xfrm>
        </p:grpSpPr>
        <p:sp>
          <p:nvSpPr>
            <p:cNvPr id="25" name="평행 사변형 9">
              <a:extLst>
                <a:ext uri="{FF2B5EF4-FFF2-40B4-BE49-F238E27FC236}">
                  <a16:creationId xmlns:a16="http://schemas.microsoft.com/office/drawing/2014/main" id="{4F9D17BC-4FE8-174D-BB50-B57331EF4C15}"/>
                </a:ext>
              </a:extLst>
            </p:cNvPr>
            <p:cNvSpPr/>
            <p:nvPr/>
          </p:nvSpPr>
          <p:spPr>
            <a:xfrm rot="21100340">
              <a:off x="177062" y="333271"/>
              <a:ext cx="1057624" cy="531546"/>
            </a:xfrm>
            <a:prstGeom prst="parallelogram">
              <a:avLst>
                <a:gd name="adj" fmla="val 2224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평행 사변형 10">
              <a:extLst>
                <a:ext uri="{FF2B5EF4-FFF2-40B4-BE49-F238E27FC236}">
                  <a16:creationId xmlns:a16="http://schemas.microsoft.com/office/drawing/2014/main" id="{4DEEE59F-50E2-3942-99FA-DD3D3991BE23}"/>
                </a:ext>
              </a:extLst>
            </p:cNvPr>
            <p:cNvSpPr/>
            <p:nvPr/>
          </p:nvSpPr>
          <p:spPr>
            <a:xfrm>
              <a:off x="193659" y="333271"/>
              <a:ext cx="1057624" cy="531546"/>
            </a:xfrm>
            <a:prstGeom prst="parallelogram">
              <a:avLst>
                <a:gd name="adj" fmla="val 22245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4830977-38BB-7346-8415-733CAE0B7DAA}"/>
              </a:ext>
            </a:extLst>
          </p:cNvPr>
          <p:cNvSpPr/>
          <p:nvPr/>
        </p:nvSpPr>
        <p:spPr>
          <a:xfrm>
            <a:off x="894587" y="3970264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06</a:t>
            </a:r>
            <a:endParaRPr lang="ko-KR" altLang="en-US" sz="3600" b="1" i="1" dirty="0">
              <a:ln w="28575">
                <a:solidFill>
                  <a:srgbClr val="173A4D"/>
                </a:solidFill>
              </a:ln>
              <a:solidFill>
                <a:schemeClr val="accent4">
                  <a:lumMod val="20000"/>
                  <a:lumOff val="80000"/>
                </a:schemeClr>
              </a:solidFill>
              <a:effectLst>
                <a:outerShdw dist="50800" dir="4200000" algn="ctr" rotWithShape="0">
                  <a:srgbClr val="D12B2B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1" name="Google Shape;3924;p56">
            <a:extLst>
              <a:ext uri="{FF2B5EF4-FFF2-40B4-BE49-F238E27FC236}">
                <a16:creationId xmlns:a16="http://schemas.microsoft.com/office/drawing/2014/main" id="{FE34893B-EDBF-2048-A22D-ACD45FD20202}"/>
              </a:ext>
            </a:extLst>
          </p:cNvPr>
          <p:cNvSpPr txBox="1"/>
          <p:nvPr/>
        </p:nvSpPr>
        <p:spPr>
          <a:xfrm>
            <a:off x="2083834" y="4470909"/>
            <a:ext cx="3871851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ko-KR" altLang="en-US" sz="1600" dirty="0">
                <a:latin typeface="KOMACON" panose="020B0503000000000000" pitchFamily="34" charset="-127"/>
                <a:ea typeface="KOMACON" panose="020B0503000000000000" pitchFamily="34" charset="-127"/>
                <a:cs typeface="Raleway"/>
                <a:sym typeface="Raleway"/>
              </a:rPr>
              <a:t>맛집 정보를 검색</a:t>
            </a:r>
            <a:endParaRPr lang="en-US" altLang="ko-KR" sz="1600" dirty="0">
              <a:latin typeface="KOMACON" panose="020B0503000000000000" pitchFamily="34" charset="-127"/>
              <a:ea typeface="KOMACON" panose="020B0503000000000000" pitchFamily="34" charset="-127"/>
              <a:cs typeface="Raleway"/>
              <a:sym typeface="Raleway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ko-KR" altLang="en-US" sz="1600" dirty="0">
                <a:latin typeface="KOMACON" panose="020B0503000000000000" pitchFamily="34" charset="-127"/>
                <a:ea typeface="KOMACON" panose="020B0503000000000000" pitchFamily="34" charset="-127"/>
                <a:cs typeface="Raleway"/>
                <a:sym typeface="Raleway"/>
              </a:rPr>
              <a:t>맛집 주소 좌표 변환</a:t>
            </a:r>
            <a:endParaRPr lang="en-US" altLang="ko-KR" sz="1600" dirty="0">
              <a:latin typeface="KOMACON" panose="020B0503000000000000" pitchFamily="34" charset="-127"/>
              <a:ea typeface="KOMACON" panose="020B0503000000000000" pitchFamily="34" charset="-127"/>
              <a:cs typeface="Raleway"/>
              <a:sym typeface="Raleway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D9C5BB-08F9-6740-A30F-8EC507274FC3}"/>
              </a:ext>
            </a:extLst>
          </p:cNvPr>
          <p:cNvSpPr txBox="1"/>
          <p:nvPr/>
        </p:nvSpPr>
        <p:spPr>
          <a:xfrm>
            <a:off x="2088500" y="3961163"/>
            <a:ext cx="387185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>
            <a:defPPr>
              <a:defRPr lang="ko-KR"/>
            </a:defPPr>
            <a:lvl1pPr>
              <a:defRPr sz="4000" i="1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ko-KR" altLang="en-US" sz="24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공공데이터</a:t>
            </a:r>
            <a:r>
              <a:rPr lang="ko-KR" altLang="en-US" sz="24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및 카카오 검색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BEAF0BB-F731-8942-A082-E0F226B63A22}"/>
              </a:ext>
            </a:extLst>
          </p:cNvPr>
          <p:cNvGrpSpPr/>
          <p:nvPr/>
        </p:nvGrpSpPr>
        <p:grpSpPr>
          <a:xfrm>
            <a:off x="788340" y="5292336"/>
            <a:ext cx="1074221" cy="531546"/>
            <a:chOff x="177062" y="333271"/>
            <a:chExt cx="1074221" cy="531546"/>
          </a:xfrm>
        </p:grpSpPr>
        <p:sp>
          <p:nvSpPr>
            <p:cNvPr id="36" name="평행 사변형 9">
              <a:extLst>
                <a:ext uri="{FF2B5EF4-FFF2-40B4-BE49-F238E27FC236}">
                  <a16:creationId xmlns:a16="http://schemas.microsoft.com/office/drawing/2014/main" id="{870A63EF-540F-EA49-B4D3-65397322681E}"/>
                </a:ext>
              </a:extLst>
            </p:cNvPr>
            <p:cNvSpPr/>
            <p:nvPr/>
          </p:nvSpPr>
          <p:spPr>
            <a:xfrm rot="21100340">
              <a:off x="177062" y="333271"/>
              <a:ext cx="1057624" cy="531546"/>
            </a:xfrm>
            <a:prstGeom prst="parallelogram">
              <a:avLst>
                <a:gd name="adj" fmla="val 2224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평행 사변형 10">
              <a:extLst>
                <a:ext uri="{FF2B5EF4-FFF2-40B4-BE49-F238E27FC236}">
                  <a16:creationId xmlns:a16="http://schemas.microsoft.com/office/drawing/2014/main" id="{AE3B1480-FCF1-B74E-B74D-A25AAE66E3A2}"/>
                </a:ext>
              </a:extLst>
            </p:cNvPr>
            <p:cNvSpPr/>
            <p:nvPr/>
          </p:nvSpPr>
          <p:spPr>
            <a:xfrm>
              <a:off x="193659" y="333271"/>
              <a:ext cx="1057624" cy="531546"/>
            </a:xfrm>
            <a:prstGeom prst="parallelogram">
              <a:avLst>
                <a:gd name="adj" fmla="val 22245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2385F9A-1716-D840-A990-2FA0B5EABE11}"/>
              </a:ext>
            </a:extLst>
          </p:cNvPr>
          <p:cNvSpPr/>
          <p:nvPr/>
        </p:nvSpPr>
        <p:spPr>
          <a:xfrm>
            <a:off x="918618" y="5214690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07</a:t>
            </a:r>
            <a:endParaRPr lang="ko-KR" altLang="en-US" sz="3600" b="1" i="1" dirty="0">
              <a:ln w="28575">
                <a:solidFill>
                  <a:srgbClr val="173A4D"/>
                </a:solidFill>
              </a:ln>
              <a:solidFill>
                <a:schemeClr val="accent4">
                  <a:lumMod val="20000"/>
                  <a:lumOff val="80000"/>
                </a:schemeClr>
              </a:solidFill>
              <a:effectLst>
                <a:outerShdw dist="50800" dir="4200000" algn="ctr" rotWithShape="0">
                  <a:srgbClr val="D12B2B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2933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82363" y="244900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/>
          <a:p>
            <a:pPr algn="ctr"/>
            <a:r>
              <a:rPr lang="ko-KR" altLang="en-US" sz="40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 영상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77062" y="333271"/>
            <a:ext cx="1074221" cy="531546"/>
            <a:chOff x="177062" y="333271"/>
            <a:chExt cx="1074221" cy="531546"/>
          </a:xfrm>
        </p:grpSpPr>
        <p:sp>
          <p:nvSpPr>
            <p:cNvPr id="10" name="평행 사변형 9"/>
            <p:cNvSpPr/>
            <p:nvPr/>
          </p:nvSpPr>
          <p:spPr>
            <a:xfrm rot="21100340">
              <a:off x="177062" y="333271"/>
              <a:ext cx="1057624" cy="531546"/>
            </a:xfrm>
            <a:prstGeom prst="parallelogram">
              <a:avLst>
                <a:gd name="adj" fmla="val 2224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평행 사변형 10"/>
            <p:cNvSpPr/>
            <p:nvPr/>
          </p:nvSpPr>
          <p:spPr>
            <a:xfrm>
              <a:off x="193659" y="333271"/>
              <a:ext cx="1057624" cy="531546"/>
            </a:xfrm>
            <a:prstGeom prst="parallelogram">
              <a:avLst>
                <a:gd name="adj" fmla="val 22245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07339" y="220695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</a:t>
            </a:r>
            <a:endParaRPr lang="ko-KR" altLang="en-US" sz="3600" b="1" i="1" dirty="0">
              <a:ln w="28575">
                <a:solidFill>
                  <a:srgbClr val="173A4D"/>
                </a:solidFill>
              </a:ln>
              <a:solidFill>
                <a:schemeClr val="accent4">
                  <a:lumMod val="20000"/>
                  <a:lumOff val="80000"/>
                </a:schemeClr>
              </a:solidFill>
              <a:effectLst>
                <a:outerShdw dist="50800" dir="4200000" algn="ctr" rotWithShape="0">
                  <a:srgbClr val="D12B2B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1B3A362-13AD-294E-92A3-4596B2CE36C4}"/>
              </a:ext>
            </a:extLst>
          </p:cNvPr>
          <p:cNvGrpSpPr/>
          <p:nvPr/>
        </p:nvGrpSpPr>
        <p:grpSpPr>
          <a:xfrm>
            <a:off x="1" y="1819174"/>
            <a:ext cx="12192000" cy="4552750"/>
            <a:chOff x="1" y="1819174"/>
            <a:chExt cx="12192000" cy="4552750"/>
          </a:xfrm>
        </p:grpSpPr>
        <p:sp>
          <p:nvSpPr>
            <p:cNvPr id="7" name="직사각형 6"/>
            <p:cNvSpPr/>
            <p:nvPr/>
          </p:nvSpPr>
          <p:spPr>
            <a:xfrm>
              <a:off x="1" y="2160871"/>
              <a:ext cx="12192000" cy="386935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8" name="평행 사변형 7"/>
            <p:cNvSpPr/>
            <p:nvPr/>
          </p:nvSpPr>
          <p:spPr>
            <a:xfrm>
              <a:off x="362552" y="1819174"/>
              <a:ext cx="11466897" cy="4552750"/>
            </a:xfrm>
            <a:prstGeom prst="parallelogram">
              <a:avLst>
                <a:gd name="adj" fmla="val 240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pic>
        <p:nvPicPr>
          <p:cNvPr id="4" name="온라인 미디어 3" descr="모바일앱프로그래밍1 10조 시연영상">
            <a:hlinkClick r:id="" action="ppaction://media"/>
            <a:extLst>
              <a:ext uri="{FF2B5EF4-FFF2-40B4-BE49-F238E27FC236}">
                <a16:creationId xmlns:a16="http://schemas.microsoft.com/office/drawing/2014/main" id="{427680E3-5C89-5442-B856-73E75923771A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4"/>
          <a:stretch>
            <a:fillRect/>
          </a:stretch>
        </p:blipFill>
        <p:spPr>
          <a:xfrm>
            <a:off x="1054660" y="1190966"/>
            <a:ext cx="9656883" cy="54561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BE68D9-B597-194F-882D-2349EBC91FF3}"/>
              </a:ext>
            </a:extLst>
          </p:cNvPr>
          <p:cNvSpPr txBox="1"/>
          <p:nvPr/>
        </p:nvSpPr>
        <p:spPr>
          <a:xfrm>
            <a:off x="8557015" y="301410"/>
            <a:ext cx="3496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b="1" dirty="0">
                <a:solidFill>
                  <a:schemeClr val="bg1"/>
                </a:solidFill>
                <a:latin typeface="KOMACON" panose="020B0503000000000000" pitchFamily="34" charset="-127"/>
                <a:ea typeface="KOMACON" panose="020B0503000000000000" pitchFamily="34" charset="-127"/>
              </a:rPr>
              <a:t>https://</a:t>
            </a:r>
            <a:r>
              <a:rPr kumimoji="1" lang="en" altLang="ko-Kore-KR" b="1" dirty="0" err="1">
                <a:solidFill>
                  <a:schemeClr val="bg1"/>
                </a:solidFill>
                <a:latin typeface="KOMACON" panose="020B0503000000000000" pitchFamily="34" charset="-127"/>
                <a:ea typeface="KOMACON" panose="020B0503000000000000" pitchFamily="34" charset="-127"/>
              </a:rPr>
              <a:t>youtu.be</a:t>
            </a:r>
            <a:r>
              <a:rPr kumimoji="1" lang="en" altLang="ko-Kore-KR" b="1" dirty="0">
                <a:solidFill>
                  <a:schemeClr val="bg1"/>
                </a:solidFill>
                <a:latin typeface="KOMACON" panose="020B0503000000000000" pitchFamily="34" charset="-127"/>
                <a:ea typeface="KOMACON" panose="020B0503000000000000" pitchFamily="34" charset="-127"/>
              </a:rPr>
              <a:t>/xAfL3cLojNU</a:t>
            </a:r>
            <a:endParaRPr kumimoji="1" lang="ko-Kore-KR" altLang="en-US" b="1" dirty="0">
              <a:solidFill>
                <a:schemeClr val="bg1"/>
              </a:solidFill>
              <a:latin typeface="KOMACON" panose="020B0503000000000000" pitchFamily="34" charset="-127"/>
              <a:ea typeface="KOMACON" panose="020B05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0429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606564" y="1527541"/>
            <a:ext cx="9068928" cy="3777354"/>
            <a:chOff x="1871550" y="1908458"/>
            <a:chExt cx="9068928" cy="3777354"/>
          </a:xfrm>
        </p:grpSpPr>
        <p:sp>
          <p:nvSpPr>
            <p:cNvPr id="12" name="평행 사변형 11"/>
            <p:cNvSpPr/>
            <p:nvPr/>
          </p:nvSpPr>
          <p:spPr>
            <a:xfrm rot="21100340">
              <a:off x="1871550" y="1908458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평행 사변형 6"/>
            <p:cNvSpPr/>
            <p:nvPr/>
          </p:nvSpPr>
          <p:spPr>
            <a:xfrm>
              <a:off x="2004137" y="1908459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31090" y="2701921"/>
              <a:ext cx="5453737" cy="156966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>
                  <a:rot lat="0" lon="0" rev="0"/>
                </a:camera>
                <a:lightRig rig="brightRoom" dir="t"/>
              </a:scene3d>
              <a:sp3d prstMaterial="plastic">
                <a:bevelT w="0" h="0"/>
                <a:bevelB w="0" h="0"/>
                <a:extrusionClr>
                  <a:schemeClr val="bg1">
                    <a:lumMod val="95000"/>
                  </a:schemeClr>
                </a:extrusionClr>
              </a:sp3d>
            </a:bodyPr>
            <a:lstStyle/>
            <a:p>
              <a:pPr algn="ctr"/>
              <a:r>
                <a:rPr lang="ko-KR" altLang="en-US" sz="9600" i="1" dirty="0">
                  <a:ln w="28575">
                    <a:solidFill>
                      <a:srgbClr val="173A4D"/>
                    </a:solidFill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outerShdw dist="88900" dir="4200000" algn="ctr" rotWithShape="0">
                      <a:srgbClr val="D12B2B"/>
                    </a:outerShdw>
                  </a:effectLst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이슈 사항</a:t>
              </a:r>
              <a:endParaRPr lang="ko-KR" altLang="en-US" sz="6600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dist="889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8" name="평행 사변형 7"/>
            <p:cNvSpPr/>
            <p:nvPr/>
          </p:nvSpPr>
          <p:spPr>
            <a:xfrm>
              <a:off x="9816712" y="1908459"/>
              <a:ext cx="901600" cy="3156586"/>
            </a:xfrm>
            <a:prstGeom prst="parallelogram">
              <a:avLst>
                <a:gd name="adj" fmla="val 78169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평행 사변형 8"/>
            <p:cNvSpPr/>
            <p:nvPr/>
          </p:nvSpPr>
          <p:spPr>
            <a:xfrm>
              <a:off x="10081988" y="1908459"/>
              <a:ext cx="768434" cy="3156586"/>
            </a:xfrm>
            <a:prstGeom prst="parallelogram">
              <a:avLst>
                <a:gd name="adj" fmla="val 91948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53214" y="5039481"/>
              <a:ext cx="4987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>
                  <a:rot lat="0" lon="0" rev="0"/>
                </a:camera>
                <a:lightRig rig="brightRoom" dir="t"/>
              </a:scene3d>
              <a:sp3d prstMaterial="plastic">
                <a:bevelT w="0" h="0"/>
                <a:bevelB w="0" h="0"/>
                <a:extrusionClr>
                  <a:schemeClr val="bg1">
                    <a:lumMod val="95000"/>
                  </a:schemeClr>
                </a:extrusionClr>
              </a:sp3d>
            </a:bodyPr>
            <a:lstStyle/>
            <a:p>
              <a:pPr algn="r"/>
              <a:r>
                <a:rPr lang="ko-KR" altLang="en-US" sz="3600" b="1" i="1" dirty="0">
                  <a:ln w="28575">
                    <a:solidFill>
                      <a:srgbClr val="173A4D"/>
                    </a:solidFill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dist="50800" dir="4200000" algn="ctr" rotWithShape="0">
                      <a:srgbClr val="173A4D"/>
                    </a:outerShdw>
                  </a:effectLst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이슈 사항 및 해결방안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47051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3659" y="1289331"/>
            <a:ext cx="11998341" cy="5361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FCB2D30-4045-204E-A600-93381434B09B}"/>
              </a:ext>
            </a:extLst>
          </p:cNvPr>
          <p:cNvSpPr/>
          <p:nvPr/>
        </p:nvSpPr>
        <p:spPr>
          <a:xfrm>
            <a:off x="193659" y="1439135"/>
            <a:ext cx="5197738" cy="987600"/>
          </a:xfrm>
          <a:custGeom>
            <a:avLst/>
            <a:gdLst>
              <a:gd name="connsiteX0" fmla="*/ 0 w 5708377"/>
              <a:gd name="connsiteY0" fmla="*/ 0 h 987600"/>
              <a:gd name="connsiteX1" fmla="*/ 5708377 w 5708377"/>
              <a:gd name="connsiteY1" fmla="*/ 0 h 987600"/>
              <a:gd name="connsiteX2" fmla="*/ 5708377 w 5708377"/>
              <a:gd name="connsiteY2" fmla="*/ 987600 h 987600"/>
              <a:gd name="connsiteX3" fmla="*/ 0 w 5708377"/>
              <a:gd name="connsiteY3" fmla="*/ 987600 h 987600"/>
              <a:gd name="connsiteX4" fmla="*/ 0 w 5708377"/>
              <a:gd name="connsiteY4" fmla="*/ 0 h 987600"/>
              <a:gd name="connsiteX0" fmla="*/ 0 w 5708377"/>
              <a:gd name="connsiteY0" fmla="*/ 0 h 987600"/>
              <a:gd name="connsiteX1" fmla="*/ 5708377 w 5708377"/>
              <a:gd name="connsiteY1" fmla="*/ 0 h 987600"/>
              <a:gd name="connsiteX2" fmla="*/ 5209613 w 5708377"/>
              <a:gd name="connsiteY2" fmla="*/ 951974 h 987600"/>
              <a:gd name="connsiteX3" fmla="*/ 0 w 5708377"/>
              <a:gd name="connsiteY3" fmla="*/ 987600 h 987600"/>
              <a:gd name="connsiteX4" fmla="*/ 0 w 5708377"/>
              <a:gd name="connsiteY4" fmla="*/ 0 h 98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8377" h="987600">
                <a:moveTo>
                  <a:pt x="0" y="0"/>
                </a:moveTo>
                <a:lnTo>
                  <a:pt x="5708377" y="0"/>
                </a:lnTo>
                <a:lnTo>
                  <a:pt x="5209613" y="951974"/>
                </a:lnTo>
                <a:lnTo>
                  <a:pt x="0" y="987600"/>
                </a:lnTo>
                <a:lnTo>
                  <a:pt x="0" y="0"/>
                </a:lnTo>
                <a:close/>
              </a:path>
            </a:pathLst>
          </a:custGeom>
          <a:solidFill>
            <a:srgbClr val="173A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32848" y="259483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>
            <a:defPPr>
              <a:defRPr lang="ko-KR"/>
            </a:defPPr>
            <a:lvl1pPr>
              <a:defRPr sz="4000" i="1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pPr algn="ctr"/>
            <a:r>
              <a:rPr lang="ko-KR" altLang="en-US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이슈 사항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77062" y="333271"/>
            <a:ext cx="1074221" cy="531546"/>
            <a:chOff x="1871550" y="1908458"/>
            <a:chExt cx="8581486" cy="3156587"/>
          </a:xfrm>
        </p:grpSpPr>
        <p:sp>
          <p:nvSpPr>
            <p:cNvPr id="10" name="평행 사변형 9"/>
            <p:cNvSpPr/>
            <p:nvPr/>
          </p:nvSpPr>
          <p:spPr>
            <a:xfrm rot="21100340">
              <a:off x="1871550" y="1908458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평행 사변형 10"/>
            <p:cNvSpPr/>
            <p:nvPr/>
          </p:nvSpPr>
          <p:spPr>
            <a:xfrm>
              <a:off x="2004137" y="1908459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07339" y="249858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</a:t>
            </a:r>
            <a:endParaRPr lang="ko-KR" altLang="en-US" sz="3600" b="1" i="1" dirty="0">
              <a:ln w="28575">
                <a:solidFill>
                  <a:srgbClr val="173A4D"/>
                </a:solidFill>
              </a:ln>
              <a:solidFill>
                <a:schemeClr val="accent4">
                  <a:lumMod val="20000"/>
                  <a:lumOff val="80000"/>
                </a:schemeClr>
              </a:solidFill>
              <a:effectLst>
                <a:outerShdw dist="50800" dir="4200000" algn="ctr" rotWithShape="0">
                  <a:srgbClr val="D12B2B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D0415B-46F1-9940-8D8B-DC0A93B06859}"/>
              </a:ext>
            </a:extLst>
          </p:cNvPr>
          <p:cNvSpPr txBox="1"/>
          <p:nvPr/>
        </p:nvSpPr>
        <p:spPr>
          <a:xfrm>
            <a:off x="390543" y="1467651"/>
            <a:ext cx="4360489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>
            <a:defPPr>
              <a:defRPr lang="ko-KR"/>
            </a:defPPr>
            <a:lvl1pPr>
              <a:defRPr sz="4000" i="1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pPr algn="ctr"/>
            <a:r>
              <a:rPr lang="en-US" altLang="ko-KR" sz="44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 </a:t>
            </a:r>
            <a:r>
              <a:rPr lang="ko-KR" altLang="en-US" sz="44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통신 오류</a:t>
            </a:r>
          </a:p>
        </p:txBody>
      </p:sp>
      <p:sp>
        <p:nvSpPr>
          <p:cNvPr id="18" name="Google Shape;3922;p56">
            <a:extLst>
              <a:ext uri="{FF2B5EF4-FFF2-40B4-BE49-F238E27FC236}">
                <a16:creationId xmlns:a16="http://schemas.microsoft.com/office/drawing/2014/main" id="{6C9A817B-6609-2141-9A12-0A98EFF178F2}"/>
              </a:ext>
            </a:extLst>
          </p:cNvPr>
          <p:cNvSpPr txBox="1"/>
          <p:nvPr/>
        </p:nvSpPr>
        <p:spPr>
          <a:xfrm>
            <a:off x="1267604" y="3516335"/>
            <a:ext cx="7271295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>
              <a:lnSpc>
                <a:spcPts val="1800"/>
              </a:lnSpc>
              <a:buFont typeface="Wingdings" pitchFamily="2" charset="2"/>
              <a:buChar char="ü"/>
            </a:pPr>
            <a:r>
              <a:rPr lang="ko-KR" altLang="en-US" sz="1600" dirty="0">
                <a:latin typeface="KOMACON" panose="020B0503000000000000" pitchFamily="34" charset="-127"/>
                <a:ea typeface="KOMACON" panose="020B0503000000000000" pitchFamily="34" charset="-127"/>
              </a:rPr>
              <a:t>안드로이드 </a:t>
            </a:r>
            <a:r>
              <a:rPr lang="en-US" altLang="ko-KR" sz="1600" dirty="0">
                <a:latin typeface="KOMACON" panose="020B0503000000000000" pitchFamily="34" charset="-127"/>
                <a:ea typeface="KOMACON" panose="020B0503000000000000" pitchFamily="34" charset="-127"/>
              </a:rPr>
              <a:t>Version 9</a:t>
            </a:r>
            <a:r>
              <a:rPr lang="ko-KR" altLang="en-US" sz="1600" dirty="0">
                <a:latin typeface="KOMACON" panose="020B0503000000000000" pitchFamily="34" charset="-127"/>
                <a:ea typeface="KOMACON" panose="020B0503000000000000" pitchFamily="34" charset="-127"/>
              </a:rPr>
              <a:t>에서의 </a:t>
            </a:r>
            <a:r>
              <a:rPr lang="en-US" altLang="ko-KR" sz="1600" dirty="0">
                <a:latin typeface="KOMACON" panose="020B0503000000000000" pitchFamily="34" charset="-127"/>
                <a:ea typeface="KOMACON" panose="020B0503000000000000" pitchFamily="34" charset="-127"/>
              </a:rPr>
              <a:t>HTTP </a:t>
            </a:r>
            <a:r>
              <a:rPr lang="ko-KR" altLang="en-US" sz="1600" dirty="0">
                <a:latin typeface="KOMACON" panose="020B0503000000000000" pitchFamily="34" charset="-127"/>
                <a:ea typeface="KOMACON" panose="020B0503000000000000" pitchFamily="34" charset="-127"/>
              </a:rPr>
              <a:t>통신 오류 발생</a:t>
            </a:r>
            <a:endParaRPr lang="en-US" altLang="ko-KR" sz="1600" dirty="0">
              <a:latin typeface="KOMACON" panose="020B0503000000000000" pitchFamily="34" charset="-127"/>
              <a:ea typeface="KOMACON" panose="020B0503000000000000" pitchFamily="34" charset="-127"/>
            </a:endParaRPr>
          </a:p>
        </p:txBody>
      </p:sp>
      <p:sp>
        <p:nvSpPr>
          <p:cNvPr id="19" name="Google Shape;3916;p56">
            <a:extLst>
              <a:ext uri="{FF2B5EF4-FFF2-40B4-BE49-F238E27FC236}">
                <a16:creationId xmlns:a16="http://schemas.microsoft.com/office/drawing/2014/main" id="{DDF8E045-7338-FB4A-AA10-1BC3407BB047}"/>
              </a:ext>
            </a:extLst>
          </p:cNvPr>
          <p:cNvSpPr/>
          <p:nvPr/>
        </p:nvSpPr>
        <p:spPr>
          <a:xfrm>
            <a:off x="1767227" y="2910984"/>
            <a:ext cx="888124" cy="321461"/>
          </a:xfrm>
          <a:custGeom>
            <a:avLst/>
            <a:gdLst/>
            <a:ahLst/>
            <a:cxnLst/>
            <a:rect l="l" t="t" r="r" b="b"/>
            <a:pathLst>
              <a:path w="41278" h="36686" extrusionOk="0">
                <a:moveTo>
                  <a:pt x="15358" y="0"/>
                </a:moveTo>
                <a:cubicBezTo>
                  <a:pt x="5819" y="0"/>
                  <a:pt x="-3510" y="16802"/>
                  <a:pt x="1397" y="24982"/>
                </a:cubicBezTo>
                <a:cubicBezTo>
                  <a:pt x="7282" y="34791"/>
                  <a:pt x="24655" y="40055"/>
                  <a:pt x="34462" y="34167"/>
                </a:cubicBezTo>
                <a:cubicBezTo>
                  <a:pt x="42675" y="29235"/>
                  <a:pt x="43441" y="12285"/>
                  <a:pt x="36667" y="5511"/>
                </a:cubicBezTo>
                <a:cubicBezTo>
                  <a:pt x="29824" y="-1332"/>
                  <a:pt x="11971" y="-2411"/>
                  <a:pt x="7643" y="6245"/>
                </a:cubicBezTo>
              </a:path>
            </a:pathLst>
          </a:cu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E31146-CBD5-B84F-BF73-9A89D78AA20F}"/>
              </a:ext>
            </a:extLst>
          </p:cNvPr>
          <p:cNvSpPr txBox="1"/>
          <p:nvPr/>
        </p:nvSpPr>
        <p:spPr>
          <a:xfrm>
            <a:off x="1909665" y="2620349"/>
            <a:ext cx="4894895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>
            <a:defPPr>
              <a:defRPr lang="ko-KR"/>
            </a:defPPr>
            <a:lvl1pPr>
              <a:defRPr sz="4000" i="1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pPr algn="ctr"/>
            <a:r>
              <a:rPr lang="ko-KR" altLang="en-US" sz="36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안드로이드 정책  변경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8198A60-1676-9348-AAF8-27B04C27FBAF}"/>
              </a:ext>
            </a:extLst>
          </p:cNvPr>
          <p:cNvGrpSpPr/>
          <p:nvPr/>
        </p:nvGrpSpPr>
        <p:grpSpPr>
          <a:xfrm>
            <a:off x="883141" y="2700394"/>
            <a:ext cx="1074221" cy="531546"/>
            <a:chOff x="177062" y="333271"/>
            <a:chExt cx="1074221" cy="531546"/>
          </a:xfrm>
        </p:grpSpPr>
        <p:sp>
          <p:nvSpPr>
            <p:cNvPr id="22" name="평행 사변형 9">
              <a:extLst>
                <a:ext uri="{FF2B5EF4-FFF2-40B4-BE49-F238E27FC236}">
                  <a16:creationId xmlns:a16="http://schemas.microsoft.com/office/drawing/2014/main" id="{3B79D7FD-7754-1D4C-8EAB-09D7250A19D7}"/>
                </a:ext>
              </a:extLst>
            </p:cNvPr>
            <p:cNvSpPr/>
            <p:nvPr/>
          </p:nvSpPr>
          <p:spPr>
            <a:xfrm rot="21100340">
              <a:off x="177062" y="333271"/>
              <a:ext cx="1057624" cy="531546"/>
            </a:xfrm>
            <a:prstGeom prst="parallelogram">
              <a:avLst>
                <a:gd name="adj" fmla="val 2224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평행 사변형 10">
              <a:extLst>
                <a:ext uri="{FF2B5EF4-FFF2-40B4-BE49-F238E27FC236}">
                  <a16:creationId xmlns:a16="http://schemas.microsoft.com/office/drawing/2014/main" id="{B1647D49-D2A8-1E4F-B139-9C2A342D3780}"/>
                </a:ext>
              </a:extLst>
            </p:cNvPr>
            <p:cNvSpPr/>
            <p:nvPr/>
          </p:nvSpPr>
          <p:spPr>
            <a:xfrm>
              <a:off x="193659" y="333271"/>
              <a:ext cx="1057624" cy="531546"/>
            </a:xfrm>
            <a:prstGeom prst="parallelogram">
              <a:avLst>
                <a:gd name="adj" fmla="val 22245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398B957-6013-8D48-920D-08816FA78386}"/>
              </a:ext>
            </a:extLst>
          </p:cNvPr>
          <p:cNvSpPr/>
          <p:nvPr/>
        </p:nvSpPr>
        <p:spPr>
          <a:xfrm>
            <a:off x="1136048" y="2587818"/>
            <a:ext cx="4748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  <a:endParaRPr lang="ko-KR" altLang="en-US" sz="3600" i="1" dirty="0">
              <a:ln w="28575">
                <a:solidFill>
                  <a:srgbClr val="173A4D"/>
                </a:solidFill>
              </a:ln>
              <a:solidFill>
                <a:schemeClr val="accent4">
                  <a:lumMod val="20000"/>
                  <a:lumOff val="80000"/>
                </a:schemeClr>
              </a:solidFill>
              <a:effectLst>
                <a:outerShdw dist="50800" dir="4200000" algn="ctr" rotWithShape="0">
                  <a:srgbClr val="D12B2B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8" name="Google Shape;3916;p56">
            <a:extLst>
              <a:ext uri="{FF2B5EF4-FFF2-40B4-BE49-F238E27FC236}">
                <a16:creationId xmlns:a16="http://schemas.microsoft.com/office/drawing/2014/main" id="{D8AFCD5F-6AA1-2645-9BBA-EDB77E960B89}"/>
              </a:ext>
            </a:extLst>
          </p:cNvPr>
          <p:cNvSpPr/>
          <p:nvPr/>
        </p:nvSpPr>
        <p:spPr>
          <a:xfrm>
            <a:off x="193662" y="4666280"/>
            <a:ext cx="692107" cy="321461"/>
          </a:xfrm>
          <a:custGeom>
            <a:avLst/>
            <a:gdLst/>
            <a:ahLst/>
            <a:cxnLst/>
            <a:rect l="l" t="t" r="r" b="b"/>
            <a:pathLst>
              <a:path w="41278" h="36686" extrusionOk="0">
                <a:moveTo>
                  <a:pt x="15358" y="0"/>
                </a:moveTo>
                <a:cubicBezTo>
                  <a:pt x="5819" y="0"/>
                  <a:pt x="-3510" y="16802"/>
                  <a:pt x="1397" y="24982"/>
                </a:cubicBezTo>
                <a:cubicBezTo>
                  <a:pt x="7282" y="34791"/>
                  <a:pt x="24655" y="40055"/>
                  <a:pt x="34462" y="34167"/>
                </a:cubicBezTo>
                <a:cubicBezTo>
                  <a:pt x="42675" y="29235"/>
                  <a:pt x="43441" y="12285"/>
                  <a:pt x="36667" y="5511"/>
                </a:cubicBezTo>
                <a:cubicBezTo>
                  <a:pt x="29824" y="-1332"/>
                  <a:pt x="11971" y="-2411"/>
                  <a:pt x="7643" y="6245"/>
                </a:cubicBezTo>
              </a:path>
            </a:pathLst>
          </a:cu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5C985E-FBFE-8A46-B050-F83002CA9FE9}"/>
              </a:ext>
            </a:extLst>
          </p:cNvPr>
          <p:cNvSpPr txBox="1"/>
          <p:nvPr/>
        </p:nvSpPr>
        <p:spPr>
          <a:xfrm>
            <a:off x="2259143" y="4381902"/>
            <a:ext cx="559736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>
            <a:defPPr>
              <a:defRPr lang="ko-KR"/>
            </a:defPPr>
            <a:lvl1pPr>
              <a:defRPr sz="4000" i="1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pPr algn="ctr"/>
            <a:r>
              <a:rPr lang="en-US" altLang="ko-KR" sz="36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Network Security Config</a:t>
            </a:r>
            <a:endParaRPr lang="ko-KR" altLang="en-US" sz="36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460C830-0885-784C-95C3-0C98C2267B30}"/>
              </a:ext>
            </a:extLst>
          </p:cNvPr>
          <p:cNvGrpSpPr/>
          <p:nvPr/>
        </p:nvGrpSpPr>
        <p:grpSpPr>
          <a:xfrm>
            <a:off x="883141" y="4455690"/>
            <a:ext cx="1074221" cy="531546"/>
            <a:chOff x="177062" y="333271"/>
            <a:chExt cx="1074221" cy="531546"/>
          </a:xfrm>
        </p:grpSpPr>
        <p:sp>
          <p:nvSpPr>
            <p:cNvPr id="31" name="평행 사변형 9">
              <a:extLst>
                <a:ext uri="{FF2B5EF4-FFF2-40B4-BE49-F238E27FC236}">
                  <a16:creationId xmlns:a16="http://schemas.microsoft.com/office/drawing/2014/main" id="{72945E49-231D-1A44-8B2D-BF47C83B016E}"/>
                </a:ext>
              </a:extLst>
            </p:cNvPr>
            <p:cNvSpPr/>
            <p:nvPr/>
          </p:nvSpPr>
          <p:spPr>
            <a:xfrm rot="21100340">
              <a:off x="177062" y="333271"/>
              <a:ext cx="1057624" cy="531546"/>
            </a:xfrm>
            <a:prstGeom prst="parallelogram">
              <a:avLst>
                <a:gd name="adj" fmla="val 2224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평행 사변형 10">
              <a:extLst>
                <a:ext uri="{FF2B5EF4-FFF2-40B4-BE49-F238E27FC236}">
                  <a16:creationId xmlns:a16="http://schemas.microsoft.com/office/drawing/2014/main" id="{D6526387-AA41-5A4F-9D66-3012C2BB0431}"/>
                </a:ext>
              </a:extLst>
            </p:cNvPr>
            <p:cNvSpPr/>
            <p:nvPr/>
          </p:nvSpPr>
          <p:spPr>
            <a:xfrm>
              <a:off x="193659" y="333271"/>
              <a:ext cx="1057624" cy="531546"/>
            </a:xfrm>
            <a:prstGeom prst="parallelogram">
              <a:avLst>
                <a:gd name="adj" fmla="val 22245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2821FFA-1587-A14D-B886-93D4784177EB}"/>
              </a:ext>
            </a:extLst>
          </p:cNvPr>
          <p:cNvSpPr/>
          <p:nvPr/>
        </p:nvSpPr>
        <p:spPr>
          <a:xfrm>
            <a:off x="1204977" y="4343114"/>
            <a:ext cx="3369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!</a:t>
            </a:r>
            <a:endParaRPr lang="ko-KR" altLang="en-US" sz="3600" i="1" dirty="0">
              <a:ln w="28575">
                <a:solidFill>
                  <a:srgbClr val="173A4D"/>
                </a:solidFill>
              </a:ln>
              <a:solidFill>
                <a:schemeClr val="accent4">
                  <a:lumMod val="20000"/>
                  <a:lumOff val="80000"/>
                </a:schemeClr>
              </a:solidFill>
              <a:effectLst>
                <a:outerShdw dist="50800" dir="4200000" algn="ctr" rotWithShape="0">
                  <a:srgbClr val="D12B2B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39C4BC-33B9-964B-97FF-91017A80F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536" y="422459"/>
            <a:ext cx="5312311" cy="19566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Google Shape;3922;p56">
            <a:extLst>
              <a:ext uri="{FF2B5EF4-FFF2-40B4-BE49-F238E27FC236}">
                <a16:creationId xmlns:a16="http://schemas.microsoft.com/office/drawing/2014/main" id="{724F02E1-C488-4B4D-B2AA-7A1DA34E6998}"/>
              </a:ext>
            </a:extLst>
          </p:cNvPr>
          <p:cNvSpPr txBox="1"/>
          <p:nvPr/>
        </p:nvSpPr>
        <p:spPr>
          <a:xfrm>
            <a:off x="1267604" y="5350195"/>
            <a:ext cx="7497017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ts val="1800"/>
              </a:lnSpc>
            </a:pPr>
            <a:r>
              <a:rPr lang="en-US" altLang="ko-KR" sz="1600" dirty="0" err="1">
                <a:latin typeface="KOMACON" panose="020B0503000000000000" pitchFamily="34" charset="-127"/>
                <a:ea typeface="KOMACON" panose="020B0503000000000000" pitchFamily="34" charset="-127"/>
              </a:rPr>
              <a:t>Manifest.xml</a:t>
            </a:r>
            <a:r>
              <a:rPr lang="ko-KR" altLang="en-US" sz="1600" dirty="0">
                <a:latin typeface="KOMACON" panose="020B0503000000000000" pitchFamily="34" charset="-127"/>
                <a:ea typeface="KOMACON" panose="020B0503000000000000" pitchFamily="34" charset="-127"/>
              </a:rPr>
              <a:t>에 환경설정을 추가하고 </a:t>
            </a:r>
            <a:r>
              <a:rPr lang="en" altLang="ko-Kore-KR" sz="1600" dirty="0" err="1">
                <a:latin typeface="KOMACON" panose="020B0503000000000000" pitchFamily="34" charset="-127"/>
                <a:ea typeface="KOMACON" panose="020B0503000000000000" pitchFamily="34" charset="-127"/>
              </a:rPr>
              <a:t>network_security_config</a:t>
            </a:r>
            <a:r>
              <a:rPr lang="ko-KR" altLang="en-US" sz="1600" dirty="0" err="1">
                <a:latin typeface="KOMACON" panose="020B0503000000000000" pitchFamily="34" charset="-127"/>
                <a:ea typeface="KOMACON" panose="020B0503000000000000" pitchFamily="34" charset="-127"/>
              </a:rPr>
              <a:t>를</a:t>
            </a:r>
            <a:r>
              <a:rPr lang="ko-KR" altLang="en-US" sz="1600" dirty="0">
                <a:latin typeface="KOMACON" panose="020B0503000000000000" pitchFamily="34" charset="-127"/>
                <a:ea typeface="KOMACON" panose="020B0503000000000000" pitchFamily="34" charset="-127"/>
              </a:rPr>
              <a:t> 추가하여 </a:t>
            </a:r>
            <a:endParaRPr lang="en-US" altLang="ko-KR" sz="1600" dirty="0">
              <a:latin typeface="KOMACON" panose="020B0503000000000000" pitchFamily="34" charset="-127"/>
              <a:ea typeface="KOMACON" panose="020B0503000000000000" pitchFamily="34" charset="-127"/>
            </a:endParaRPr>
          </a:p>
          <a:p>
            <a:pPr lvl="0">
              <a:lnSpc>
                <a:spcPts val="1800"/>
              </a:lnSpc>
            </a:pPr>
            <a:r>
              <a:rPr lang="en" altLang="ko-Kore-KR" sz="1600" dirty="0">
                <a:latin typeface="KOMACON" panose="020B0503000000000000" pitchFamily="34" charset="-127"/>
                <a:ea typeface="KOMACON" panose="020B0503000000000000" pitchFamily="34" charset="-127"/>
              </a:rPr>
              <a:t>HTTP </a:t>
            </a:r>
            <a:r>
              <a:rPr lang="ko-KR" altLang="en-US" sz="1600" dirty="0">
                <a:latin typeface="KOMACON" panose="020B0503000000000000" pitchFamily="34" charset="-127"/>
                <a:ea typeface="KOMACON" panose="020B0503000000000000" pitchFamily="34" charset="-127"/>
              </a:rPr>
              <a:t>통신이 정상적으로 작동할 수 있도록 수정</a:t>
            </a:r>
            <a:endParaRPr lang="en-US" altLang="ko-KR" sz="1600" dirty="0">
              <a:latin typeface="KOMACON" panose="020B0503000000000000" pitchFamily="34" charset="-127"/>
              <a:ea typeface="KOMACON" panose="020B05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7640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3659" y="1289331"/>
            <a:ext cx="11998341" cy="5361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FCB2D30-4045-204E-A600-93381434B09B}"/>
              </a:ext>
            </a:extLst>
          </p:cNvPr>
          <p:cNvSpPr/>
          <p:nvPr/>
        </p:nvSpPr>
        <p:spPr>
          <a:xfrm>
            <a:off x="193659" y="1439135"/>
            <a:ext cx="5197738" cy="987600"/>
          </a:xfrm>
          <a:custGeom>
            <a:avLst/>
            <a:gdLst>
              <a:gd name="connsiteX0" fmla="*/ 0 w 5708377"/>
              <a:gd name="connsiteY0" fmla="*/ 0 h 987600"/>
              <a:gd name="connsiteX1" fmla="*/ 5708377 w 5708377"/>
              <a:gd name="connsiteY1" fmla="*/ 0 h 987600"/>
              <a:gd name="connsiteX2" fmla="*/ 5708377 w 5708377"/>
              <a:gd name="connsiteY2" fmla="*/ 987600 h 987600"/>
              <a:gd name="connsiteX3" fmla="*/ 0 w 5708377"/>
              <a:gd name="connsiteY3" fmla="*/ 987600 h 987600"/>
              <a:gd name="connsiteX4" fmla="*/ 0 w 5708377"/>
              <a:gd name="connsiteY4" fmla="*/ 0 h 987600"/>
              <a:gd name="connsiteX0" fmla="*/ 0 w 5708377"/>
              <a:gd name="connsiteY0" fmla="*/ 0 h 987600"/>
              <a:gd name="connsiteX1" fmla="*/ 5708377 w 5708377"/>
              <a:gd name="connsiteY1" fmla="*/ 0 h 987600"/>
              <a:gd name="connsiteX2" fmla="*/ 5209613 w 5708377"/>
              <a:gd name="connsiteY2" fmla="*/ 951974 h 987600"/>
              <a:gd name="connsiteX3" fmla="*/ 0 w 5708377"/>
              <a:gd name="connsiteY3" fmla="*/ 987600 h 987600"/>
              <a:gd name="connsiteX4" fmla="*/ 0 w 5708377"/>
              <a:gd name="connsiteY4" fmla="*/ 0 h 98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8377" h="987600">
                <a:moveTo>
                  <a:pt x="0" y="0"/>
                </a:moveTo>
                <a:lnTo>
                  <a:pt x="5708377" y="0"/>
                </a:lnTo>
                <a:lnTo>
                  <a:pt x="5209613" y="951974"/>
                </a:lnTo>
                <a:lnTo>
                  <a:pt x="0" y="987600"/>
                </a:lnTo>
                <a:lnTo>
                  <a:pt x="0" y="0"/>
                </a:lnTo>
                <a:close/>
              </a:path>
            </a:pathLst>
          </a:custGeom>
          <a:solidFill>
            <a:srgbClr val="173A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TextBox 5"/>
          <p:cNvSpPr txBox="1"/>
          <p:nvPr/>
        </p:nvSpPr>
        <p:spPr>
          <a:xfrm>
            <a:off x="1232848" y="259483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>
            <a:defPPr>
              <a:defRPr lang="ko-KR"/>
            </a:defPPr>
            <a:lvl1pPr>
              <a:defRPr sz="4000" i="1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pPr algn="ctr"/>
            <a:r>
              <a:rPr lang="ko-KR" altLang="en-US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이슈 사항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77062" y="333271"/>
            <a:ext cx="1074221" cy="531546"/>
            <a:chOff x="1871550" y="1908458"/>
            <a:chExt cx="8581486" cy="3156587"/>
          </a:xfrm>
        </p:grpSpPr>
        <p:sp>
          <p:nvSpPr>
            <p:cNvPr id="10" name="평행 사변형 9"/>
            <p:cNvSpPr/>
            <p:nvPr/>
          </p:nvSpPr>
          <p:spPr>
            <a:xfrm rot="21100340">
              <a:off x="1871550" y="1908458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평행 사변형 10"/>
            <p:cNvSpPr/>
            <p:nvPr/>
          </p:nvSpPr>
          <p:spPr>
            <a:xfrm>
              <a:off x="2004137" y="1908459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07339" y="249858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</a:t>
            </a:r>
            <a:endParaRPr lang="ko-KR" altLang="en-US" sz="3600" b="1" i="1" dirty="0">
              <a:ln w="28575">
                <a:solidFill>
                  <a:srgbClr val="173A4D"/>
                </a:solidFill>
              </a:ln>
              <a:solidFill>
                <a:schemeClr val="accent4">
                  <a:lumMod val="20000"/>
                  <a:lumOff val="80000"/>
                </a:schemeClr>
              </a:solidFill>
              <a:effectLst>
                <a:outerShdw dist="50800" dir="4200000" algn="ctr" rotWithShape="0">
                  <a:srgbClr val="D12B2B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D0415B-46F1-9940-8D8B-DC0A93B06859}"/>
              </a:ext>
            </a:extLst>
          </p:cNvPr>
          <p:cNvSpPr txBox="1"/>
          <p:nvPr/>
        </p:nvSpPr>
        <p:spPr>
          <a:xfrm>
            <a:off x="365693" y="1467651"/>
            <a:ext cx="4410183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>
            <a:defPPr>
              <a:defRPr lang="ko-KR"/>
            </a:defPPr>
            <a:lvl1pPr>
              <a:defRPr sz="4000" i="1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pPr algn="ctr"/>
            <a:r>
              <a:rPr lang="ko-KR" altLang="en-US" sz="44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공공데이터</a:t>
            </a:r>
            <a:r>
              <a:rPr lang="ko-KR" altLang="en-US" sz="44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44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json</a:t>
            </a:r>
            <a:endParaRPr lang="ko-KR" altLang="en-US" sz="44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DD23C5F-2DED-A746-8370-659D63809F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82" t="14106" r="15668" b="60173"/>
          <a:stretch/>
        </p:blipFill>
        <p:spPr bwMode="auto">
          <a:xfrm>
            <a:off x="6616325" y="1363592"/>
            <a:ext cx="5296395" cy="17639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9FB36434-664C-3145-8E5D-D724CF4353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09" t="41395" r="4740" b="41112"/>
          <a:stretch/>
        </p:blipFill>
        <p:spPr bwMode="auto">
          <a:xfrm>
            <a:off x="5285480" y="3182495"/>
            <a:ext cx="6626432" cy="11994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9534C1E5-FB08-674C-9EFD-505C1D73C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7" t="47106" r="29480" b="34417"/>
          <a:stretch/>
        </p:blipFill>
        <p:spPr bwMode="auto">
          <a:xfrm>
            <a:off x="6208488" y="4787613"/>
            <a:ext cx="4780415" cy="11994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3922;p56">
            <a:extLst>
              <a:ext uri="{FF2B5EF4-FFF2-40B4-BE49-F238E27FC236}">
                <a16:creationId xmlns:a16="http://schemas.microsoft.com/office/drawing/2014/main" id="{6C9A817B-6609-2141-9A12-0A98EFF178F2}"/>
              </a:ext>
            </a:extLst>
          </p:cNvPr>
          <p:cNvSpPr txBox="1"/>
          <p:nvPr/>
        </p:nvSpPr>
        <p:spPr>
          <a:xfrm>
            <a:off x="792845" y="3418587"/>
            <a:ext cx="3983032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>
              <a:lnSpc>
                <a:spcPts val="1800"/>
              </a:lnSpc>
              <a:buFont typeface="Wingdings" panose="05000000000000000000" pitchFamily="2" charset="2"/>
              <a:buChar char="ü"/>
            </a:pPr>
            <a:r>
              <a:rPr lang="en-US" altLang="ko-Kore-KR" sz="1600" dirty="0">
                <a:latin typeface="KOMACON" panose="020B0503000000000000" pitchFamily="34" charset="-127"/>
                <a:ea typeface="KOMACON" panose="020B0503000000000000" pitchFamily="34" charset="-127"/>
              </a:rPr>
              <a:t>Json</a:t>
            </a:r>
            <a:r>
              <a:rPr lang="ko-KR" altLang="en-US" sz="1600" dirty="0">
                <a:latin typeface="KOMACON" panose="020B0503000000000000" pitchFamily="34" charset="-127"/>
                <a:ea typeface="KOMACON" panose="020B0503000000000000" pitchFamily="34" charset="-127"/>
              </a:rPr>
              <a:t> </a:t>
            </a:r>
            <a:r>
              <a:rPr lang="ko-KR" altLang="en-US" sz="1600" dirty="0" err="1">
                <a:latin typeface="KOMACON" panose="020B0503000000000000" pitchFamily="34" charset="-127"/>
                <a:ea typeface="KOMACON" panose="020B0503000000000000" pitchFamily="34" charset="-127"/>
              </a:rPr>
              <a:t>포맷대로</a:t>
            </a:r>
            <a:r>
              <a:rPr lang="ko-KR" altLang="en-US" sz="1600" dirty="0">
                <a:latin typeface="KOMACON" panose="020B0503000000000000" pitchFamily="34" charset="-127"/>
                <a:ea typeface="KOMACON" panose="020B0503000000000000" pitchFamily="34" charset="-127"/>
              </a:rPr>
              <a:t> 데이터가 끝나지 않음</a:t>
            </a:r>
            <a:br>
              <a:rPr lang="en-US" altLang="ko-KR" sz="1600" dirty="0">
                <a:latin typeface="KOMACON" panose="020B0503000000000000" pitchFamily="34" charset="-127"/>
                <a:ea typeface="KOMACON" panose="020B0503000000000000" pitchFamily="34" charset="-127"/>
              </a:rPr>
            </a:br>
            <a:r>
              <a:rPr lang="en-US" altLang="ko-KR" sz="1600" dirty="0">
                <a:latin typeface="KOMACON" panose="020B0503000000000000" pitchFamily="34" charset="-127"/>
                <a:ea typeface="KOMACON" panose="020B0503000000000000" pitchFamily="34" charset="-127"/>
              </a:rPr>
              <a:t>ex) …" </a:t>
            </a:r>
            <a:r>
              <a:rPr lang="en-US" altLang="ko-KR" sz="1600" u="sng" dirty="0">
                <a:solidFill>
                  <a:schemeClr val="accent1"/>
                </a:solidFill>
                <a:latin typeface="KOMACON" panose="020B0503000000000000" pitchFamily="34" charset="-127"/>
                <a:ea typeface="KOMACON" panose="020B0503000000000000" pitchFamily="34" charset="-127"/>
              </a:rPr>
              <a:t>,  }</a:t>
            </a:r>
            <a:r>
              <a:rPr lang="en-US" altLang="ko-KR" sz="1600" dirty="0">
                <a:solidFill>
                  <a:schemeClr val="accent1"/>
                </a:solidFill>
                <a:latin typeface="KOMACON" panose="020B0503000000000000" pitchFamily="34" charset="-127"/>
                <a:ea typeface="KOMACON" panose="020B0503000000000000" pitchFamily="34" charset="-127"/>
              </a:rPr>
              <a:t> </a:t>
            </a:r>
            <a:r>
              <a:rPr lang="en-US" altLang="ko-KR" sz="1600" dirty="0">
                <a:latin typeface="KOMACON" panose="020B0503000000000000" pitchFamily="34" charset="-127"/>
                <a:ea typeface="KOMACON" panose="020B0503000000000000" pitchFamily="34" charset="-127"/>
              </a:rPr>
              <a:t>,  {"…</a:t>
            </a:r>
          </a:p>
        </p:txBody>
      </p:sp>
      <p:sp>
        <p:nvSpPr>
          <p:cNvPr id="19" name="Google Shape;3916;p56">
            <a:extLst>
              <a:ext uri="{FF2B5EF4-FFF2-40B4-BE49-F238E27FC236}">
                <a16:creationId xmlns:a16="http://schemas.microsoft.com/office/drawing/2014/main" id="{DDF8E045-7338-FB4A-AA10-1BC3407BB047}"/>
              </a:ext>
            </a:extLst>
          </p:cNvPr>
          <p:cNvSpPr/>
          <p:nvPr/>
        </p:nvSpPr>
        <p:spPr>
          <a:xfrm>
            <a:off x="1767227" y="2910984"/>
            <a:ext cx="888124" cy="321461"/>
          </a:xfrm>
          <a:custGeom>
            <a:avLst/>
            <a:gdLst/>
            <a:ahLst/>
            <a:cxnLst/>
            <a:rect l="l" t="t" r="r" b="b"/>
            <a:pathLst>
              <a:path w="41278" h="36686" extrusionOk="0">
                <a:moveTo>
                  <a:pt x="15358" y="0"/>
                </a:moveTo>
                <a:cubicBezTo>
                  <a:pt x="5819" y="0"/>
                  <a:pt x="-3510" y="16802"/>
                  <a:pt x="1397" y="24982"/>
                </a:cubicBezTo>
                <a:cubicBezTo>
                  <a:pt x="7282" y="34791"/>
                  <a:pt x="24655" y="40055"/>
                  <a:pt x="34462" y="34167"/>
                </a:cubicBezTo>
                <a:cubicBezTo>
                  <a:pt x="42675" y="29235"/>
                  <a:pt x="43441" y="12285"/>
                  <a:pt x="36667" y="5511"/>
                </a:cubicBezTo>
                <a:cubicBezTo>
                  <a:pt x="29824" y="-1332"/>
                  <a:pt x="11971" y="-2411"/>
                  <a:pt x="7643" y="6245"/>
                </a:cubicBezTo>
              </a:path>
            </a:pathLst>
          </a:cu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E31146-CBD5-B84F-BF73-9A89D78AA20F}"/>
              </a:ext>
            </a:extLst>
          </p:cNvPr>
          <p:cNvSpPr txBox="1"/>
          <p:nvPr/>
        </p:nvSpPr>
        <p:spPr>
          <a:xfrm>
            <a:off x="2113596" y="2630643"/>
            <a:ext cx="2247730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>
            <a:defPPr>
              <a:defRPr lang="ko-KR"/>
            </a:defPPr>
            <a:lvl1pPr>
              <a:defRPr sz="4000" i="1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pPr algn="ctr"/>
            <a:r>
              <a:rPr lang="en-US" altLang="ko-KR" sz="36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Json</a:t>
            </a:r>
            <a:r>
              <a:rPr lang="ko-KR" altLang="en-US" sz="36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포맷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8198A60-1676-9348-AAF8-27B04C27FBAF}"/>
              </a:ext>
            </a:extLst>
          </p:cNvPr>
          <p:cNvGrpSpPr/>
          <p:nvPr/>
        </p:nvGrpSpPr>
        <p:grpSpPr>
          <a:xfrm>
            <a:off x="883141" y="2700394"/>
            <a:ext cx="1074221" cy="531546"/>
            <a:chOff x="177062" y="333271"/>
            <a:chExt cx="1074221" cy="531546"/>
          </a:xfrm>
        </p:grpSpPr>
        <p:sp>
          <p:nvSpPr>
            <p:cNvPr id="22" name="평행 사변형 9">
              <a:extLst>
                <a:ext uri="{FF2B5EF4-FFF2-40B4-BE49-F238E27FC236}">
                  <a16:creationId xmlns:a16="http://schemas.microsoft.com/office/drawing/2014/main" id="{3B79D7FD-7754-1D4C-8EAB-09D7250A19D7}"/>
                </a:ext>
              </a:extLst>
            </p:cNvPr>
            <p:cNvSpPr/>
            <p:nvPr/>
          </p:nvSpPr>
          <p:spPr>
            <a:xfrm rot="21100340">
              <a:off x="177062" y="333271"/>
              <a:ext cx="1057624" cy="531546"/>
            </a:xfrm>
            <a:prstGeom prst="parallelogram">
              <a:avLst>
                <a:gd name="adj" fmla="val 2224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평행 사변형 10">
              <a:extLst>
                <a:ext uri="{FF2B5EF4-FFF2-40B4-BE49-F238E27FC236}">
                  <a16:creationId xmlns:a16="http://schemas.microsoft.com/office/drawing/2014/main" id="{B1647D49-D2A8-1E4F-B139-9C2A342D3780}"/>
                </a:ext>
              </a:extLst>
            </p:cNvPr>
            <p:cNvSpPr/>
            <p:nvPr/>
          </p:nvSpPr>
          <p:spPr>
            <a:xfrm>
              <a:off x="193659" y="333271"/>
              <a:ext cx="1057624" cy="531546"/>
            </a:xfrm>
            <a:prstGeom prst="parallelogram">
              <a:avLst>
                <a:gd name="adj" fmla="val 22245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398B957-6013-8D48-920D-08816FA78386}"/>
              </a:ext>
            </a:extLst>
          </p:cNvPr>
          <p:cNvSpPr/>
          <p:nvPr/>
        </p:nvSpPr>
        <p:spPr>
          <a:xfrm>
            <a:off x="1176925" y="2587818"/>
            <a:ext cx="3930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  <a:endParaRPr lang="ko-KR" altLang="en-US" sz="3600" b="1" i="1" dirty="0">
              <a:ln w="28575">
                <a:solidFill>
                  <a:srgbClr val="173A4D"/>
                </a:solidFill>
              </a:ln>
              <a:solidFill>
                <a:schemeClr val="accent4">
                  <a:lumMod val="20000"/>
                  <a:lumOff val="80000"/>
                </a:schemeClr>
              </a:solidFill>
              <a:effectLst>
                <a:outerShdw dist="50800" dir="4200000" algn="ctr" rotWithShape="0">
                  <a:srgbClr val="D12B2B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5BFC040-60E5-4548-8B75-46BA18F591B9}"/>
              </a:ext>
            </a:extLst>
          </p:cNvPr>
          <p:cNvGrpSpPr/>
          <p:nvPr/>
        </p:nvGrpSpPr>
        <p:grpSpPr>
          <a:xfrm>
            <a:off x="193662" y="4666280"/>
            <a:ext cx="7499551" cy="1297578"/>
            <a:chOff x="5330483" y="3294408"/>
            <a:chExt cx="3919299" cy="1297578"/>
          </a:xfrm>
        </p:grpSpPr>
        <p:sp>
          <p:nvSpPr>
            <p:cNvPr id="27" name="Google Shape;3922;p56">
              <a:extLst>
                <a:ext uri="{FF2B5EF4-FFF2-40B4-BE49-F238E27FC236}">
                  <a16:creationId xmlns:a16="http://schemas.microsoft.com/office/drawing/2014/main" id="{96ED1809-1ECC-254B-9858-9936ABEA8E6D}"/>
                </a:ext>
              </a:extLst>
            </p:cNvPr>
            <p:cNvSpPr txBox="1"/>
            <p:nvPr/>
          </p:nvSpPr>
          <p:spPr>
            <a:xfrm>
              <a:off x="5673605" y="3896286"/>
              <a:ext cx="3576177" cy="69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spcAft>
                  <a:spcPts val="600"/>
                </a:spcAft>
              </a:pPr>
              <a:r>
                <a:rPr lang="en-US" altLang="ko-KR" dirty="0">
                  <a:latin typeface="KOMACON" panose="020B0503000000000000" pitchFamily="34" charset="-127"/>
                  <a:ea typeface="KOMACON" panose="020B0503000000000000" pitchFamily="34" charset="-127"/>
                </a:rPr>
                <a:t>Json </a:t>
              </a:r>
              <a:r>
                <a:rPr lang="ko-KR" altLang="en-US" dirty="0">
                  <a:latin typeface="KOMACON" panose="020B0503000000000000" pitchFamily="34" charset="-127"/>
                  <a:ea typeface="KOMACON" panose="020B0503000000000000" pitchFamily="34" charset="-127"/>
                </a:rPr>
                <a:t>포맷으로 데이터를 변형하여 데이터를 저</a:t>
              </a:r>
              <a:r>
                <a:rPr lang="ko-KR" altLang="en-US" dirty="0">
                  <a:solidFill>
                    <a:srgbClr val="595959"/>
                  </a:solidFill>
                  <a:latin typeface="KOMACON" panose="020B0503000000000000" pitchFamily="34" charset="-127"/>
                  <a:ea typeface="KOMACON" panose="020B0503000000000000" pitchFamily="34" charset="-127"/>
                </a:rPr>
                <a:t>장</a:t>
              </a:r>
              <a:endParaRPr lang="en-US" altLang="ko-KR" dirty="0">
                <a:solidFill>
                  <a:srgbClr val="595959"/>
                </a:solidFill>
                <a:latin typeface="KOMACON" panose="020B0503000000000000" pitchFamily="34" charset="-127"/>
                <a:ea typeface="KOMACON" panose="020B0503000000000000" pitchFamily="34" charset="-127"/>
              </a:endParaRPr>
            </a:p>
          </p:txBody>
        </p:sp>
        <p:sp>
          <p:nvSpPr>
            <p:cNvPr id="28" name="Google Shape;3916;p56">
              <a:extLst>
                <a:ext uri="{FF2B5EF4-FFF2-40B4-BE49-F238E27FC236}">
                  <a16:creationId xmlns:a16="http://schemas.microsoft.com/office/drawing/2014/main" id="{D8AFCD5F-6AA1-2645-9BBA-EDB77E960B89}"/>
                </a:ext>
              </a:extLst>
            </p:cNvPr>
            <p:cNvSpPr/>
            <p:nvPr/>
          </p:nvSpPr>
          <p:spPr>
            <a:xfrm>
              <a:off x="5330483" y="3294408"/>
              <a:ext cx="361698" cy="321461"/>
            </a:xfrm>
            <a:custGeom>
              <a:avLst/>
              <a:gdLst/>
              <a:ahLst/>
              <a:cxnLst/>
              <a:rect l="l" t="t" r="r" b="b"/>
              <a:pathLst>
                <a:path w="41278" h="36686" extrusionOk="0">
                  <a:moveTo>
                    <a:pt x="15358" y="0"/>
                  </a:moveTo>
                  <a:cubicBezTo>
                    <a:pt x="5819" y="0"/>
                    <a:pt x="-3510" y="16802"/>
                    <a:pt x="1397" y="24982"/>
                  </a:cubicBezTo>
                  <a:cubicBezTo>
                    <a:pt x="7282" y="34791"/>
                    <a:pt x="24655" y="40055"/>
                    <a:pt x="34462" y="34167"/>
                  </a:cubicBezTo>
                  <a:cubicBezTo>
                    <a:pt x="42675" y="29235"/>
                    <a:pt x="43441" y="12285"/>
                    <a:pt x="36667" y="5511"/>
                  </a:cubicBezTo>
                  <a:cubicBezTo>
                    <a:pt x="29824" y="-1332"/>
                    <a:pt x="11971" y="-2411"/>
                    <a:pt x="7643" y="6245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45C985E-FBFE-8A46-B050-F83002CA9FE9}"/>
              </a:ext>
            </a:extLst>
          </p:cNvPr>
          <p:cNvSpPr txBox="1"/>
          <p:nvPr/>
        </p:nvSpPr>
        <p:spPr>
          <a:xfrm>
            <a:off x="1939271" y="4370028"/>
            <a:ext cx="3740127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>
            <a:defPPr>
              <a:defRPr lang="ko-KR"/>
            </a:defPPr>
            <a:lvl1pPr>
              <a:defRPr sz="4000" i="1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pPr algn="ctr"/>
            <a:r>
              <a:rPr lang="ko-KR" altLang="en-US" sz="36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정규 표현식 구축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460C830-0885-784C-95C3-0C98C2267B30}"/>
              </a:ext>
            </a:extLst>
          </p:cNvPr>
          <p:cNvGrpSpPr/>
          <p:nvPr/>
        </p:nvGrpSpPr>
        <p:grpSpPr>
          <a:xfrm>
            <a:off x="883141" y="4455690"/>
            <a:ext cx="1074221" cy="531546"/>
            <a:chOff x="177062" y="333271"/>
            <a:chExt cx="1074221" cy="531546"/>
          </a:xfrm>
        </p:grpSpPr>
        <p:sp>
          <p:nvSpPr>
            <p:cNvPr id="31" name="평행 사변형 9">
              <a:extLst>
                <a:ext uri="{FF2B5EF4-FFF2-40B4-BE49-F238E27FC236}">
                  <a16:creationId xmlns:a16="http://schemas.microsoft.com/office/drawing/2014/main" id="{72945E49-231D-1A44-8B2D-BF47C83B016E}"/>
                </a:ext>
              </a:extLst>
            </p:cNvPr>
            <p:cNvSpPr/>
            <p:nvPr/>
          </p:nvSpPr>
          <p:spPr>
            <a:xfrm rot="21100340">
              <a:off x="177062" y="333271"/>
              <a:ext cx="1057624" cy="531546"/>
            </a:xfrm>
            <a:prstGeom prst="parallelogram">
              <a:avLst>
                <a:gd name="adj" fmla="val 2224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평행 사변형 10">
              <a:extLst>
                <a:ext uri="{FF2B5EF4-FFF2-40B4-BE49-F238E27FC236}">
                  <a16:creationId xmlns:a16="http://schemas.microsoft.com/office/drawing/2014/main" id="{D6526387-AA41-5A4F-9D66-3012C2BB0431}"/>
                </a:ext>
              </a:extLst>
            </p:cNvPr>
            <p:cNvSpPr/>
            <p:nvPr/>
          </p:nvSpPr>
          <p:spPr>
            <a:xfrm>
              <a:off x="193659" y="333271"/>
              <a:ext cx="1057624" cy="531546"/>
            </a:xfrm>
            <a:prstGeom prst="parallelogram">
              <a:avLst>
                <a:gd name="adj" fmla="val 22245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2821FFA-1587-A14D-B886-93D4784177EB}"/>
              </a:ext>
            </a:extLst>
          </p:cNvPr>
          <p:cNvSpPr/>
          <p:nvPr/>
        </p:nvSpPr>
        <p:spPr>
          <a:xfrm>
            <a:off x="1204977" y="4343114"/>
            <a:ext cx="3369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!</a:t>
            </a:r>
            <a:endParaRPr lang="ko-KR" altLang="en-US" sz="3600" b="1" i="1" dirty="0">
              <a:ln w="28575">
                <a:solidFill>
                  <a:srgbClr val="173A4D"/>
                </a:solidFill>
              </a:ln>
              <a:solidFill>
                <a:schemeClr val="accent4">
                  <a:lumMod val="20000"/>
                  <a:lumOff val="80000"/>
                </a:schemeClr>
              </a:solidFill>
              <a:effectLst>
                <a:outerShdw dist="50800" dir="4200000" algn="ctr" rotWithShape="0">
                  <a:srgbClr val="D12B2B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0496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3659" y="1289331"/>
            <a:ext cx="11998341" cy="5361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FCB2D30-4045-204E-A600-93381434B09B}"/>
              </a:ext>
            </a:extLst>
          </p:cNvPr>
          <p:cNvSpPr/>
          <p:nvPr/>
        </p:nvSpPr>
        <p:spPr>
          <a:xfrm>
            <a:off x="193658" y="1439135"/>
            <a:ext cx="5902341" cy="987600"/>
          </a:xfrm>
          <a:custGeom>
            <a:avLst/>
            <a:gdLst>
              <a:gd name="connsiteX0" fmla="*/ 0 w 5708377"/>
              <a:gd name="connsiteY0" fmla="*/ 0 h 987600"/>
              <a:gd name="connsiteX1" fmla="*/ 5708377 w 5708377"/>
              <a:gd name="connsiteY1" fmla="*/ 0 h 987600"/>
              <a:gd name="connsiteX2" fmla="*/ 5708377 w 5708377"/>
              <a:gd name="connsiteY2" fmla="*/ 987600 h 987600"/>
              <a:gd name="connsiteX3" fmla="*/ 0 w 5708377"/>
              <a:gd name="connsiteY3" fmla="*/ 987600 h 987600"/>
              <a:gd name="connsiteX4" fmla="*/ 0 w 5708377"/>
              <a:gd name="connsiteY4" fmla="*/ 0 h 987600"/>
              <a:gd name="connsiteX0" fmla="*/ 0 w 5708377"/>
              <a:gd name="connsiteY0" fmla="*/ 0 h 987600"/>
              <a:gd name="connsiteX1" fmla="*/ 5708377 w 5708377"/>
              <a:gd name="connsiteY1" fmla="*/ 0 h 987600"/>
              <a:gd name="connsiteX2" fmla="*/ 5209613 w 5708377"/>
              <a:gd name="connsiteY2" fmla="*/ 951974 h 987600"/>
              <a:gd name="connsiteX3" fmla="*/ 0 w 5708377"/>
              <a:gd name="connsiteY3" fmla="*/ 987600 h 987600"/>
              <a:gd name="connsiteX4" fmla="*/ 0 w 5708377"/>
              <a:gd name="connsiteY4" fmla="*/ 0 h 98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8377" h="987600">
                <a:moveTo>
                  <a:pt x="0" y="0"/>
                </a:moveTo>
                <a:lnTo>
                  <a:pt x="5708377" y="0"/>
                </a:lnTo>
                <a:lnTo>
                  <a:pt x="5209613" y="951974"/>
                </a:lnTo>
                <a:lnTo>
                  <a:pt x="0" y="987600"/>
                </a:lnTo>
                <a:lnTo>
                  <a:pt x="0" y="0"/>
                </a:lnTo>
                <a:close/>
              </a:path>
            </a:pathLst>
          </a:custGeom>
          <a:solidFill>
            <a:srgbClr val="173A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TextBox 5"/>
          <p:cNvSpPr txBox="1"/>
          <p:nvPr/>
        </p:nvSpPr>
        <p:spPr>
          <a:xfrm>
            <a:off x="1232848" y="259483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>
            <a:defPPr>
              <a:defRPr lang="ko-KR"/>
            </a:defPPr>
            <a:lvl1pPr>
              <a:defRPr sz="4000" i="1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pPr algn="ctr"/>
            <a:r>
              <a:rPr lang="ko-KR" altLang="en-US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이슈 사항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77062" y="333271"/>
            <a:ext cx="1074221" cy="531546"/>
            <a:chOff x="1871550" y="1908458"/>
            <a:chExt cx="8581486" cy="3156587"/>
          </a:xfrm>
        </p:grpSpPr>
        <p:sp>
          <p:nvSpPr>
            <p:cNvPr id="10" name="평행 사변형 9"/>
            <p:cNvSpPr/>
            <p:nvPr/>
          </p:nvSpPr>
          <p:spPr>
            <a:xfrm rot="21100340">
              <a:off x="1871550" y="1908458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평행 사변형 10"/>
            <p:cNvSpPr/>
            <p:nvPr/>
          </p:nvSpPr>
          <p:spPr>
            <a:xfrm>
              <a:off x="2004137" y="1908459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07339" y="249858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</a:t>
            </a:r>
            <a:endParaRPr lang="ko-KR" altLang="en-US" sz="3600" b="1" i="1" dirty="0">
              <a:ln w="28575">
                <a:solidFill>
                  <a:srgbClr val="173A4D"/>
                </a:solidFill>
              </a:ln>
              <a:solidFill>
                <a:schemeClr val="accent4">
                  <a:lumMod val="20000"/>
                  <a:lumOff val="80000"/>
                </a:schemeClr>
              </a:solidFill>
              <a:effectLst>
                <a:outerShdw dist="50800" dir="4200000" algn="ctr" rotWithShape="0">
                  <a:srgbClr val="D12B2B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D0415B-46F1-9940-8D8B-DC0A93B06859}"/>
              </a:ext>
            </a:extLst>
          </p:cNvPr>
          <p:cNvSpPr txBox="1"/>
          <p:nvPr/>
        </p:nvSpPr>
        <p:spPr>
          <a:xfrm>
            <a:off x="280088" y="1478752"/>
            <a:ext cx="5142755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>
            <a:defPPr>
              <a:defRPr lang="ko-KR"/>
            </a:defPPr>
            <a:lvl1pPr>
              <a:defRPr sz="4000" i="1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pPr algn="ctr"/>
            <a:r>
              <a:rPr lang="ko-KR" altLang="en-US" sz="44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이미지 배열 </a:t>
            </a:r>
            <a:r>
              <a:rPr lang="en-US" altLang="ko-KR" sz="44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Intent</a:t>
            </a:r>
            <a:endParaRPr lang="ko-KR" altLang="en-US" sz="44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Google Shape;3922;p56">
            <a:extLst>
              <a:ext uri="{FF2B5EF4-FFF2-40B4-BE49-F238E27FC236}">
                <a16:creationId xmlns:a16="http://schemas.microsoft.com/office/drawing/2014/main" id="{6C9A817B-6609-2141-9A12-0A98EFF178F2}"/>
              </a:ext>
            </a:extLst>
          </p:cNvPr>
          <p:cNvSpPr txBox="1"/>
          <p:nvPr/>
        </p:nvSpPr>
        <p:spPr>
          <a:xfrm>
            <a:off x="1267604" y="3284306"/>
            <a:ext cx="8933671" cy="403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>
              <a:lnSpc>
                <a:spcPts val="1800"/>
              </a:lnSpc>
              <a:buFont typeface="Wingdings" pitchFamily="2" charset="2"/>
              <a:buChar char="ü"/>
            </a:pPr>
            <a:r>
              <a:rPr lang="ko-KR" altLang="en-US" sz="1600" dirty="0">
                <a:latin typeface="KOMACON" panose="020B0503000000000000" pitchFamily="34" charset="-127"/>
                <a:ea typeface="KOMACON" panose="020B0503000000000000" pitchFamily="34" charset="-127"/>
              </a:rPr>
              <a:t>이미지 배열을 단순히 선언하여 </a:t>
            </a:r>
            <a:r>
              <a:rPr lang="en" altLang="ko-Kore-KR" sz="1600" dirty="0">
                <a:latin typeface="KOMACON" panose="020B0503000000000000" pitchFamily="34" charset="-127"/>
                <a:ea typeface="KOMACON" panose="020B0503000000000000" pitchFamily="34" charset="-127"/>
              </a:rPr>
              <a:t>intent</a:t>
            </a:r>
            <a:r>
              <a:rPr lang="ko-KR" altLang="en-US" sz="1600" dirty="0">
                <a:latin typeface="KOMACON" panose="020B0503000000000000" pitchFamily="34" charset="-127"/>
                <a:ea typeface="KOMACON" panose="020B0503000000000000" pitchFamily="34" charset="-127"/>
              </a:rPr>
              <a:t>로 넘기게 되면 </a:t>
            </a:r>
            <a:r>
              <a:rPr lang="ko-KR" altLang="en-US" sz="1600" dirty="0" err="1">
                <a:latin typeface="KOMACON" panose="020B0503000000000000" pitchFamily="34" charset="-127"/>
                <a:ea typeface="KOMACON" panose="020B0503000000000000" pitchFamily="34" charset="-127"/>
              </a:rPr>
              <a:t>실제타입은</a:t>
            </a:r>
            <a:r>
              <a:rPr lang="ko-KR" altLang="en-US" sz="1600" dirty="0">
                <a:latin typeface="KOMACON" panose="020B0503000000000000" pitchFamily="34" charset="-127"/>
                <a:ea typeface="KOMACON" panose="020B0503000000000000" pitchFamily="34" charset="-127"/>
              </a:rPr>
              <a:t> </a:t>
            </a:r>
            <a:r>
              <a:rPr lang="en" altLang="ko-Kore-KR" sz="1600" dirty="0">
                <a:latin typeface="KOMACON" panose="020B0503000000000000" pitchFamily="34" charset="-127"/>
                <a:ea typeface="KOMACON" panose="020B0503000000000000" pitchFamily="34" charset="-127"/>
              </a:rPr>
              <a:t>Array Int</a:t>
            </a:r>
            <a:r>
              <a:rPr lang="ko-KR" altLang="en-US" sz="1600" dirty="0">
                <a:latin typeface="KOMACON" panose="020B0503000000000000" pitchFamily="34" charset="-127"/>
                <a:ea typeface="KOMACON" panose="020B0503000000000000" pitchFamily="34" charset="-127"/>
              </a:rPr>
              <a:t>형으로 보내진다</a:t>
            </a:r>
            <a:r>
              <a:rPr lang="en-US" altLang="ko-KR" sz="1600" dirty="0">
                <a:latin typeface="KOMACON" panose="020B0503000000000000" pitchFamily="34" charset="-127"/>
                <a:ea typeface="KOMACON" panose="020B0503000000000000" pitchFamily="34" charset="-127"/>
              </a:rPr>
              <a:t>.</a:t>
            </a:r>
            <a:endParaRPr lang="en-US" altLang="ko-KR" sz="1400" dirty="0">
              <a:latin typeface="KOMACON" panose="020B0503000000000000" pitchFamily="34" charset="-127"/>
              <a:ea typeface="KOMACON" panose="020B0503000000000000" pitchFamily="34" charset="-127"/>
            </a:endParaRPr>
          </a:p>
        </p:txBody>
      </p:sp>
      <p:sp>
        <p:nvSpPr>
          <p:cNvPr id="19" name="Google Shape;3916;p56">
            <a:extLst>
              <a:ext uri="{FF2B5EF4-FFF2-40B4-BE49-F238E27FC236}">
                <a16:creationId xmlns:a16="http://schemas.microsoft.com/office/drawing/2014/main" id="{DDF8E045-7338-FB4A-AA10-1BC3407BB047}"/>
              </a:ext>
            </a:extLst>
          </p:cNvPr>
          <p:cNvSpPr/>
          <p:nvPr/>
        </p:nvSpPr>
        <p:spPr>
          <a:xfrm>
            <a:off x="1767227" y="2910984"/>
            <a:ext cx="888124" cy="321461"/>
          </a:xfrm>
          <a:custGeom>
            <a:avLst/>
            <a:gdLst/>
            <a:ahLst/>
            <a:cxnLst/>
            <a:rect l="l" t="t" r="r" b="b"/>
            <a:pathLst>
              <a:path w="41278" h="36686" extrusionOk="0">
                <a:moveTo>
                  <a:pt x="15358" y="0"/>
                </a:moveTo>
                <a:cubicBezTo>
                  <a:pt x="5819" y="0"/>
                  <a:pt x="-3510" y="16802"/>
                  <a:pt x="1397" y="24982"/>
                </a:cubicBezTo>
                <a:cubicBezTo>
                  <a:pt x="7282" y="34791"/>
                  <a:pt x="24655" y="40055"/>
                  <a:pt x="34462" y="34167"/>
                </a:cubicBezTo>
                <a:cubicBezTo>
                  <a:pt x="42675" y="29235"/>
                  <a:pt x="43441" y="12285"/>
                  <a:pt x="36667" y="5511"/>
                </a:cubicBezTo>
                <a:cubicBezTo>
                  <a:pt x="29824" y="-1332"/>
                  <a:pt x="11971" y="-2411"/>
                  <a:pt x="7643" y="6245"/>
                </a:cubicBezTo>
              </a:path>
            </a:pathLst>
          </a:cu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E31146-CBD5-B84F-BF73-9A89D78AA20F}"/>
              </a:ext>
            </a:extLst>
          </p:cNvPr>
          <p:cNvSpPr txBox="1"/>
          <p:nvPr/>
        </p:nvSpPr>
        <p:spPr>
          <a:xfrm>
            <a:off x="1909665" y="2620349"/>
            <a:ext cx="4894895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>
            <a:defPPr>
              <a:defRPr lang="ko-KR"/>
            </a:defPPr>
            <a:lvl1pPr>
              <a:defRPr sz="4000" i="1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pPr algn="ctr"/>
            <a:r>
              <a:rPr lang="ko-KR" altLang="en-US" sz="36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이미지 배열 전달 불가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8198A60-1676-9348-AAF8-27B04C27FBAF}"/>
              </a:ext>
            </a:extLst>
          </p:cNvPr>
          <p:cNvGrpSpPr/>
          <p:nvPr/>
        </p:nvGrpSpPr>
        <p:grpSpPr>
          <a:xfrm>
            <a:off x="883141" y="2700394"/>
            <a:ext cx="1074221" cy="531546"/>
            <a:chOff x="177062" y="333271"/>
            <a:chExt cx="1074221" cy="531546"/>
          </a:xfrm>
        </p:grpSpPr>
        <p:sp>
          <p:nvSpPr>
            <p:cNvPr id="22" name="평행 사변형 9">
              <a:extLst>
                <a:ext uri="{FF2B5EF4-FFF2-40B4-BE49-F238E27FC236}">
                  <a16:creationId xmlns:a16="http://schemas.microsoft.com/office/drawing/2014/main" id="{3B79D7FD-7754-1D4C-8EAB-09D7250A19D7}"/>
                </a:ext>
              </a:extLst>
            </p:cNvPr>
            <p:cNvSpPr/>
            <p:nvPr/>
          </p:nvSpPr>
          <p:spPr>
            <a:xfrm rot="21100340">
              <a:off x="177062" y="333271"/>
              <a:ext cx="1057624" cy="531546"/>
            </a:xfrm>
            <a:prstGeom prst="parallelogram">
              <a:avLst>
                <a:gd name="adj" fmla="val 2224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평행 사변형 10">
              <a:extLst>
                <a:ext uri="{FF2B5EF4-FFF2-40B4-BE49-F238E27FC236}">
                  <a16:creationId xmlns:a16="http://schemas.microsoft.com/office/drawing/2014/main" id="{B1647D49-D2A8-1E4F-B139-9C2A342D3780}"/>
                </a:ext>
              </a:extLst>
            </p:cNvPr>
            <p:cNvSpPr/>
            <p:nvPr/>
          </p:nvSpPr>
          <p:spPr>
            <a:xfrm>
              <a:off x="193659" y="333271"/>
              <a:ext cx="1057624" cy="531546"/>
            </a:xfrm>
            <a:prstGeom prst="parallelogram">
              <a:avLst>
                <a:gd name="adj" fmla="val 22245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398B957-6013-8D48-920D-08816FA78386}"/>
              </a:ext>
            </a:extLst>
          </p:cNvPr>
          <p:cNvSpPr/>
          <p:nvPr/>
        </p:nvSpPr>
        <p:spPr>
          <a:xfrm>
            <a:off x="1176925" y="2587818"/>
            <a:ext cx="3930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  <a:endParaRPr lang="ko-KR" altLang="en-US" sz="3600" b="1" i="1" dirty="0">
              <a:ln w="28575">
                <a:solidFill>
                  <a:srgbClr val="173A4D"/>
                </a:solidFill>
              </a:ln>
              <a:solidFill>
                <a:schemeClr val="accent4">
                  <a:lumMod val="20000"/>
                  <a:lumOff val="80000"/>
                </a:schemeClr>
              </a:solidFill>
              <a:effectLst>
                <a:outerShdw dist="50800" dir="4200000" algn="ctr" rotWithShape="0">
                  <a:srgbClr val="D12B2B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8" name="Google Shape;3916;p56">
            <a:extLst>
              <a:ext uri="{FF2B5EF4-FFF2-40B4-BE49-F238E27FC236}">
                <a16:creationId xmlns:a16="http://schemas.microsoft.com/office/drawing/2014/main" id="{D8AFCD5F-6AA1-2645-9BBA-EDB77E960B89}"/>
              </a:ext>
            </a:extLst>
          </p:cNvPr>
          <p:cNvSpPr/>
          <p:nvPr/>
        </p:nvSpPr>
        <p:spPr>
          <a:xfrm>
            <a:off x="193662" y="4666280"/>
            <a:ext cx="692107" cy="321461"/>
          </a:xfrm>
          <a:custGeom>
            <a:avLst/>
            <a:gdLst/>
            <a:ahLst/>
            <a:cxnLst/>
            <a:rect l="l" t="t" r="r" b="b"/>
            <a:pathLst>
              <a:path w="41278" h="36686" extrusionOk="0">
                <a:moveTo>
                  <a:pt x="15358" y="0"/>
                </a:moveTo>
                <a:cubicBezTo>
                  <a:pt x="5819" y="0"/>
                  <a:pt x="-3510" y="16802"/>
                  <a:pt x="1397" y="24982"/>
                </a:cubicBezTo>
                <a:cubicBezTo>
                  <a:pt x="7282" y="34791"/>
                  <a:pt x="24655" y="40055"/>
                  <a:pt x="34462" y="34167"/>
                </a:cubicBezTo>
                <a:cubicBezTo>
                  <a:pt x="42675" y="29235"/>
                  <a:pt x="43441" y="12285"/>
                  <a:pt x="36667" y="5511"/>
                </a:cubicBezTo>
                <a:cubicBezTo>
                  <a:pt x="29824" y="-1332"/>
                  <a:pt x="11971" y="-2411"/>
                  <a:pt x="7643" y="6245"/>
                </a:cubicBezTo>
              </a:path>
            </a:pathLst>
          </a:cu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5C985E-FBFE-8A46-B050-F83002CA9FE9}"/>
              </a:ext>
            </a:extLst>
          </p:cNvPr>
          <p:cNvSpPr txBox="1"/>
          <p:nvPr/>
        </p:nvSpPr>
        <p:spPr>
          <a:xfrm>
            <a:off x="2229976" y="4750181"/>
            <a:ext cx="5451684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>
            <a:defPPr>
              <a:defRPr lang="ko-KR"/>
            </a:defPPr>
            <a:lvl1pPr>
              <a:defRPr sz="4000" i="1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pPr algn="ctr"/>
            <a:r>
              <a:rPr lang="en-US" altLang="ko-KR" sz="36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IntArray</a:t>
            </a:r>
            <a:r>
              <a:rPr lang="ko-KR" altLang="en-US" sz="36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로 선언해 </a:t>
            </a:r>
            <a:r>
              <a:rPr lang="en-US" altLang="ko-KR" sz="36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Intent</a:t>
            </a:r>
            <a:endParaRPr lang="ko-KR" altLang="en-US" sz="36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460C830-0885-784C-95C3-0C98C2267B30}"/>
              </a:ext>
            </a:extLst>
          </p:cNvPr>
          <p:cNvGrpSpPr/>
          <p:nvPr/>
        </p:nvGrpSpPr>
        <p:grpSpPr>
          <a:xfrm>
            <a:off x="899738" y="4823969"/>
            <a:ext cx="1074221" cy="531546"/>
            <a:chOff x="177062" y="333271"/>
            <a:chExt cx="1074221" cy="531546"/>
          </a:xfrm>
        </p:grpSpPr>
        <p:sp>
          <p:nvSpPr>
            <p:cNvPr id="31" name="평행 사변형 9">
              <a:extLst>
                <a:ext uri="{FF2B5EF4-FFF2-40B4-BE49-F238E27FC236}">
                  <a16:creationId xmlns:a16="http://schemas.microsoft.com/office/drawing/2014/main" id="{72945E49-231D-1A44-8B2D-BF47C83B016E}"/>
                </a:ext>
              </a:extLst>
            </p:cNvPr>
            <p:cNvSpPr/>
            <p:nvPr/>
          </p:nvSpPr>
          <p:spPr>
            <a:xfrm rot="21100340">
              <a:off x="177062" y="333271"/>
              <a:ext cx="1057624" cy="531546"/>
            </a:xfrm>
            <a:prstGeom prst="parallelogram">
              <a:avLst>
                <a:gd name="adj" fmla="val 2224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평행 사변형 10">
              <a:extLst>
                <a:ext uri="{FF2B5EF4-FFF2-40B4-BE49-F238E27FC236}">
                  <a16:creationId xmlns:a16="http://schemas.microsoft.com/office/drawing/2014/main" id="{D6526387-AA41-5A4F-9D66-3012C2BB0431}"/>
                </a:ext>
              </a:extLst>
            </p:cNvPr>
            <p:cNvSpPr/>
            <p:nvPr/>
          </p:nvSpPr>
          <p:spPr>
            <a:xfrm>
              <a:off x="193659" y="333271"/>
              <a:ext cx="1057624" cy="531546"/>
            </a:xfrm>
            <a:prstGeom prst="parallelogram">
              <a:avLst>
                <a:gd name="adj" fmla="val 22245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2821FFA-1587-A14D-B886-93D4784177EB}"/>
              </a:ext>
            </a:extLst>
          </p:cNvPr>
          <p:cNvSpPr/>
          <p:nvPr/>
        </p:nvSpPr>
        <p:spPr>
          <a:xfrm>
            <a:off x="1221574" y="4711393"/>
            <a:ext cx="3369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!</a:t>
            </a:r>
            <a:endParaRPr lang="ko-KR" altLang="en-US" sz="3600" b="1" i="1" dirty="0">
              <a:ln w="28575">
                <a:solidFill>
                  <a:srgbClr val="173A4D"/>
                </a:solidFill>
              </a:ln>
              <a:solidFill>
                <a:schemeClr val="accent4">
                  <a:lumMod val="20000"/>
                  <a:lumOff val="80000"/>
                </a:schemeClr>
              </a:solidFill>
              <a:effectLst>
                <a:outerShdw dist="50800" dir="4200000" algn="ctr" rotWithShape="0">
                  <a:srgbClr val="D12B2B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5" name="Google Shape;3922;p56">
            <a:extLst>
              <a:ext uri="{FF2B5EF4-FFF2-40B4-BE49-F238E27FC236}">
                <a16:creationId xmlns:a16="http://schemas.microsoft.com/office/drawing/2014/main" id="{724F02E1-C488-4B4D-B2AA-7A1DA34E6998}"/>
              </a:ext>
            </a:extLst>
          </p:cNvPr>
          <p:cNvSpPr txBox="1"/>
          <p:nvPr/>
        </p:nvSpPr>
        <p:spPr>
          <a:xfrm>
            <a:off x="1267880" y="5396512"/>
            <a:ext cx="7271295" cy="447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ts val="1800"/>
              </a:lnSpc>
            </a:pPr>
            <a:r>
              <a:rPr lang="ko-KR" altLang="en-US" dirty="0">
                <a:latin typeface="KOMACON" panose="020B0503000000000000" pitchFamily="34" charset="-127"/>
                <a:ea typeface="KOMACON" panose="020B0503000000000000" pitchFamily="34" charset="-127"/>
              </a:rPr>
              <a:t>이미지 배열을 </a:t>
            </a:r>
            <a:r>
              <a:rPr lang="en" altLang="ko-Kore-KR" dirty="0" err="1">
                <a:latin typeface="KOMACON" panose="020B0503000000000000" pitchFamily="34" charset="-127"/>
                <a:ea typeface="KOMACON" panose="020B0503000000000000" pitchFamily="34" charset="-127"/>
              </a:rPr>
              <a:t>IntArray</a:t>
            </a:r>
            <a:r>
              <a:rPr lang="en" altLang="ko-Kore-KR" dirty="0">
                <a:latin typeface="KOMACON" panose="020B0503000000000000" pitchFamily="34" charset="-127"/>
                <a:ea typeface="KOMACON" panose="020B0503000000000000" pitchFamily="34" charset="-127"/>
              </a:rPr>
              <a:t> </a:t>
            </a:r>
            <a:r>
              <a:rPr lang="ko-KR" altLang="en-US" dirty="0">
                <a:latin typeface="KOMACON" panose="020B0503000000000000" pitchFamily="34" charset="-127"/>
                <a:ea typeface="KOMACON" panose="020B0503000000000000" pitchFamily="34" charset="-127"/>
              </a:rPr>
              <a:t>로 선언해서 </a:t>
            </a:r>
            <a:r>
              <a:rPr lang="en" altLang="ko-Kore-KR" dirty="0">
                <a:latin typeface="KOMACON" panose="020B0503000000000000" pitchFamily="34" charset="-127"/>
                <a:ea typeface="KOMACON" panose="020B0503000000000000" pitchFamily="34" charset="-127"/>
              </a:rPr>
              <a:t>intent</a:t>
            </a:r>
            <a:r>
              <a:rPr lang="ko-KR" altLang="en-US" dirty="0" err="1">
                <a:latin typeface="KOMACON" panose="020B0503000000000000" pitchFamily="34" charset="-127"/>
                <a:ea typeface="KOMACON" panose="020B0503000000000000" pitchFamily="34" charset="-127"/>
              </a:rPr>
              <a:t>를</a:t>
            </a:r>
            <a:r>
              <a:rPr lang="ko-KR" altLang="en-US" dirty="0">
                <a:latin typeface="KOMACON" panose="020B0503000000000000" pitchFamily="34" charset="-127"/>
                <a:ea typeface="KOMACON" panose="020B0503000000000000" pitchFamily="34" charset="-127"/>
              </a:rPr>
              <a:t> 보내 해결하였다</a:t>
            </a:r>
            <a:r>
              <a:rPr lang="en-US" altLang="ko-KR" dirty="0">
                <a:latin typeface="KOMACON" panose="020B0503000000000000" pitchFamily="34" charset="-127"/>
                <a:ea typeface="KOMACON" panose="020B0503000000000000" pitchFamily="34" charset="-127"/>
              </a:rPr>
              <a:t>.</a:t>
            </a:r>
            <a:endParaRPr lang="en-US" altLang="ko-KR" sz="1600" dirty="0">
              <a:latin typeface="KOMACON" panose="020B0503000000000000" pitchFamily="34" charset="-127"/>
              <a:ea typeface="KOMACON" panose="020B0503000000000000" pitchFamily="34" charset="-127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DBC517E-B6F9-4941-B376-6D466EFBD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636"/>
          <a:stretch/>
        </p:blipFill>
        <p:spPr bwMode="auto">
          <a:xfrm>
            <a:off x="1341250" y="3689298"/>
            <a:ext cx="4754749" cy="91093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C29775EE-612D-A247-86E1-08254044FD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869"/>
          <a:stretch/>
        </p:blipFill>
        <p:spPr bwMode="auto">
          <a:xfrm>
            <a:off x="1267604" y="5850590"/>
            <a:ext cx="4177733" cy="69156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718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606564" y="1527541"/>
            <a:ext cx="8978872" cy="4356916"/>
            <a:chOff x="1871550" y="1908458"/>
            <a:chExt cx="8978872" cy="4356916"/>
          </a:xfrm>
        </p:grpSpPr>
        <p:sp>
          <p:nvSpPr>
            <p:cNvPr id="12" name="평행 사변형 11"/>
            <p:cNvSpPr/>
            <p:nvPr/>
          </p:nvSpPr>
          <p:spPr>
            <a:xfrm rot="21100340">
              <a:off x="1871550" y="1908458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7" name="평행 사변형 6"/>
            <p:cNvSpPr/>
            <p:nvPr/>
          </p:nvSpPr>
          <p:spPr>
            <a:xfrm>
              <a:off x="2004137" y="1908459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287007" y="2701921"/>
              <a:ext cx="554190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>
                  <a:rot lat="0" lon="0" rev="0"/>
                </a:camera>
                <a:lightRig rig="brightRoom" dir="t"/>
              </a:scene3d>
              <a:sp3d prstMaterial="plastic">
                <a:bevelT w="0" h="0"/>
                <a:bevelB w="0" h="0"/>
                <a:extrusionClr>
                  <a:schemeClr val="bg1">
                    <a:lumMod val="95000"/>
                  </a:schemeClr>
                </a:extrusionClr>
              </a:sp3d>
            </a:bodyPr>
            <a:lstStyle/>
            <a:p>
              <a:pPr algn="ctr"/>
              <a:r>
                <a:rPr lang="ko-KR" altLang="en-US" sz="9600" b="1" i="1" dirty="0">
                  <a:ln w="28575">
                    <a:solidFill>
                      <a:srgbClr val="173A4D"/>
                    </a:solidFill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outerShdw dist="88900" dir="4200000" algn="ctr" rotWithShape="0">
                      <a:srgbClr val="D12B2B"/>
                    </a:outerShdw>
                  </a:effectLst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기대 효과</a:t>
              </a:r>
              <a:endParaRPr lang="ko-KR" altLang="en-US" sz="66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dist="889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8" name="평행 사변형 7"/>
            <p:cNvSpPr/>
            <p:nvPr/>
          </p:nvSpPr>
          <p:spPr>
            <a:xfrm>
              <a:off x="9816712" y="1908459"/>
              <a:ext cx="901600" cy="3156586"/>
            </a:xfrm>
            <a:prstGeom prst="parallelogram">
              <a:avLst>
                <a:gd name="adj" fmla="val 78169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9" name="평행 사변형 8"/>
            <p:cNvSpPr/>
            <p:nvPr/>
          </p:nvSpPr>
          <p:spPr>
            <a:xfrm>
              <a:off x="10081988" y="1908459"/>
              <a:ext cx="768434" cy="3156586"/>
            </a:xfrm>
            <a:prstGeom prst="parallelogram">
              <a:avLst>
                <a:gd name="adj" fmla="val 91948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19719" y="5065045"/>
              <a:ext cx="403988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>
                  <a:rot lat="0" lon="0" rev="0"/>
                </a:camera>
                <a:lightRig rig="brightRoom" dir="t"/>
              </a:scene3d>
              <a:sp3d prstMaterial="plastic">
                <a:bevelT w="0" h="0"/>
                <a:bevelB w="0" h="0"/>
                <a:extrusionClr>
                  <a:schemeClr val="bg1">
                    <a:lumMod val="95000"/>
                  </a:schemeClr>
                </a:extrusionClr>
              </a:sp3d>
            </a:bodyPr>
            <a:lstStyle/>
            <a:p>
              <a:pPr algn="r"/>
              <a:r>
                <a:rPr lang="ko-KR" altLang="en-US" sz="3600" b="1" i="1" dirty="0">
                  <a:ln w="28575">
                    <a:solidFill>
                      <a:srgbClr val="173A4D"/>
                    </a:solidFill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dist="50800" dir="4200000" algn="ctr" rotWithShape="0">
                      <a:srgbClr val="173A4D"/>
                    </a:outerShdw>
                  </a:effectLst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기대효과</a:t>
              </a:r>
              <a:endParaRPr lang="en-US" altLang="ko-KR" sz="36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algn="r"/>
              <a:r>
                <a:rPr lang="ko-KR" altLang="en-US" sz="3600" b="1" i="1" dirty="0">
                  <a:ln w="28575">
                    <a:solidFill>
                      <a:srgbClr val="173A4D"/>
                    </a:solidFill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dist="50800" dir="4200000" algn="ctr" rotWithShape="0">
                      <a:srgbClr val="173A4D"/>
                    </a:outerShdw>
                  </a:effectLst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진행간 </a:t>
              </a:r>
              <a:r>
                <a:rPr lang="ko-KR" altLang="en-US" sz="3600" b="1" i="1" dirty="0" err="1">
                  <a:ln w="28575">
                    <a:solidFill>
                      <a:srgbClr val="173A4D"/>
                    </a:solidFill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dist="50800" dir="4200000" algn="ctr" rotWithShape="0">
                      <a:srgbClr val="173A4D"/>
                    </a:outerShdw>
                  </a:effectLst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느낀점</a:t>
              </a:r>
              <a:endParaRPr lang="ko-KR" altLang="en-US" sz="36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9235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평행 사변형 1">
            <a:extLst>
              <a:ext uri="{FF2B5EF4-FFF2-40B4-BE49-F238E27FC236}">
                <a16:creationId xmlns:a16="http://schemas.microsoft.com/office/drawing/2014/main" id="{F84CBBF2-98F8-2E41-8F10-B71B346594A9}"/>
              </a:ext>
            </a:extLst>
          </p:cNvPr>
          <p:cNvSpPr/>
          <p:nvPr/>
        </p:nvSpPr>
        <p:spPr>
          <a:xfrm>
            <a:off x="1988981" y="4187664"/>
            <a:ext cx="3900690" cy="1925856"/>
          </a:xfrm>
          <a:prstGeom prst="parallelogram">
            <a:avLst>
              <a:gd name="adj" fmla="val 35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/>
          </a:p>
        </p:txBody>
      </p:sp>
      <p:sp>
        <p:nvSpPr>
          <p:cNvPr id="37" name="평행 사변형 1">
            <a:extLst>
              <a:ext uri="{FF2B5EF4-FFF2-40B4-BE49-F238E27FC236}">
                <a16:creationId xmlns:a16="http://schemas.microsoft.com/office/drawing/2014/main" id="{F1B05CE0-6DDE-4C44-B3B0-8217ABF0A592}"/>
              </a:ext>
            </a:extLst>
          </p:cNvPr>
          <p:cNvSpPr/>
          <p:nvPr/>
        </p:nvSpPr>
        <p:spPr>
          <a:xfrm>
            <a:off x="7049915" y="4169177"/>
            <a:ext cx="3900690" cy="1925856"/>
          </a:xfrm>
          <a:prstGeom prst="parallelogram">
            <a:avLst>
              <a:gd name="adj" fmla="val 35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/>
          </a:p>
        </p:txBody>
      </p:sp>
      <p:sp>
        <p:nvSpPr>
          <p:cNvPr id="36" name="평행 사변형 1">
            <a:extLst>
              <a:ext uri="{FF2B5EF4-FFF2-40B4-BE49-F238E27FC236}">
                <a16:creationId xmlns:a16="http://schemas.microsoft.com/office/drawing/2014/main" id="{63CFC078-49A8-7E46-BD56-46FE8D445C50}"/>
              </a:ext>
            </a:extLst>
          </p:cNvPr>
          <p:cNvSpPr/>
          <p:nvPr/>
        </p:nvSpPr>
        <p:spPr>
          <a:xfrm>
            <a:off x="7033257" y="1764124"/>
            <a:ext cx="3900690" cy="1925856"/>
          </a:xfrm>
          <a:prstGeom prst="parallelogram">
            <a:avLst>
              <a:gd name="adj" fmla="val 35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/>
          </a:p>
        </p:txBody>
      </p:sp>
      <p:sp>
        <p:nvSpPr>
          <p:cNvPr id="35" name="평행 사변형 1">
            <a:extLst>
              <a:ext uri="{FF2B5EF4-FFF2-40B4-BE49-F238E27FC236}">
                <a16:creationId xmlns:a16="http://schemas.microsoft.com/office/drawing/2014/main" id="{7684A583-48E9-F54C-83B8-B285DD874140}"/>
              </a:ext>
            </a:extLst>
          </p:cNvPr>
          <p:cNvSpPr/>
          <p:nvPr/>
        </p:nvSpPr>
        <p:spPr>
          <a:xfrm>
            <a:off x="2195310" y="1723213"/>
            <a:ext cx="3900690" cy="1925856"/>
          </a:xfrm>
          <a:prstGeom prst="parallelogram">
            <a:avLst>
              <a:gd name="adj" fmla="val 35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/>
          </a:p>
        </p:txBody>
      </p:sp>
      <p:grpSp>
        <p:nvGrpSpPr>
          <p:cNvPr id="4" name="그룹 3"/>
          <p:cNvGrpSpPr/>
          <p:nvPr/>
        </p:nvGrpSpPr>
        <p:grpSpPr>
          <a:xfrm>
            <a:off x="0" y="273978"/>
            <a:ext cx="5958038" cy="852178"/>
            <a:chOff x="0" y="187351"/>
            <a:chExt cx="5049329" cy="852178"/>
          </a:xfrm>
        </p:grpSpPr>
        <p:sp>
          <p:nvSpPr>
            <p:cNvPr id="7" name="평행 사변형 6"/>
            <p:cNvSpPr/>
            <p:nvPr/>
          </p:nvSpPr>
          <p:spPr>
            <a:xfrm>
              <a:off x="0" y="187351"/>
              <a:ext cx="4808715" cy="852178"/>
            </a:xfrm>
            <a:custGeom>
              <a:avLst/>
              <a:gdLst>
                <a:gd name="connsiteX0" fmla="*/ 0 w 4603646"/>
                <a:gd name="connsiteY0" fmla="*/ 852178 h 852178"/>
                <a:gd name="connsiteX1" fmla="*/ 189567 w 4603646"/>
                <a:gd name="connsiteY1" fmla="*/ 0 h 852178"/>
                <a:gd name="connsiteX2" fmla="*/ 4603646 w 4603646"/>
                <a:gd name="connsiteY2" fmla="*/ 0 h 852178"/>
                <a:gd name="connsiteX3" fmla="*/ 4414079 w 4603646"/>
                <a:gd name="connsiteY3" fmla="*/ 852178 h 852178"/>
                <a:gd name="connsiteX4" fmla="*/ 0 w 4603646"/>
                <a:gd name="connsiteY4" fmla="*/ 852178 h 852178"/>
                <a:gd name="connsiteX0" fmla="*/ 2938 w 4606584"/>
                <a:gd name="connsiteY0" fmla="*/ 852178 h 852178"/>
                <a:gd name="connsiteX1" fmla="*/ 0 w 4606584"/>
                <a:gd name="connsiteY1" fmla="*/ 9625 h 852178"/>
                <a:gd name="connsiteX2" fmla="*/ 4606584 w 4606584"/>
                <a:gd name="connsiteY2" fmla="*/ 0 h 852178"/>
                <a:gd name="connsiteX3" fmla="*/ 4417017 w 4606584"/>
                <a:gd name="connsiteY3" fmla="*/ 852178 h 852178"/>
                <a:gd name="connsiteX4" fmla="*/ 2938 w 4606584"/>
                <a:gd name="connsiteY4" fmla="*/ 852178 h 852178"/>
                <a:gd name="connsiteX0" fmla="*/ 2938 w 4808715"/>
                <a:gd name="connsiteY0" fmla="*/ 852178 h 852178"/>
                <a:gd name="connsiteX1" fmla="*/ 0 w 4808715"/>
                <a:gd name="connsiteY1" fmla="*/ 9625 h 852178"/>
                <a:gd name="connsiteX2" fmla="*/ 4808715 w 4808715"/>
                <a:gd name="connsiteY2" fmla="*/ 0 h 852178"/>
                <a:gd name="connsiteX3" fmla="*/ 4417017 w 4808715"/>
                <a:gd name="connsiteY3" fmla="*/ 852178 h 852178"/>
                <a:gd name="connsiteX4" fmla="*/ 2938 w 4808715"/>
                <a:gd name="connsiteY4" fmla="*/ 852178 h 85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8715" h="852178">
                  <a:moveTo>
                    <a:pt x="2938" y="852178"/>
                  </a:moveTo>
                  <a:cubicBezTo>
                    <a:pt x="1959" y="571327"/>
                    <a:pt x="979" y="290476"/>
                    <a:pt x="0" y="9625"/>
                  </a:cubicBezTo>
                  <a:lnTo>
                    <a:pt x="4808715" y="0"/>
                  </a:lnTo>
                  <a:lnTo>
                    <a:pt x="4417017" y="852178"/>
                  </a:lnTo>
                  <a:lnTo>
                    <a:pt x="2938" y="852178"/>
                  </a:lnTo>
                  <a:close/>
                </a:path>
              </a:pathLst>
            </a:cu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평행 사변형 7"/>
            <p:cNvSpPr/>
            <p:nvPr/>
          </p:nvSpPr>
          <p:spPr>
            <a:xfrm>
              <a:off x="4486080" y="187351"/>
              <a:ext cx="491265" cy="852178"/>
            </a:xfrm>
            <a:prstGeom prst="parallelogram">
              <a:avLst>
                <a:gd name="adj" fmla="val 78169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평행 사변형 8"/>
            <p:cNvSpPr/>
            <p:nvPr/>
          </p:nvSpPr>
          <p:spPr>
            <a:xfrm>
              <a:off x="4630624" y="187351"/>
              <a:ext cx="418705" cy="852178"/>
            </a:xfrm>
            <a:prstGeom prst="parallelogram">
              <a:avLst>
                <a:gd name="adj" fmla="val 91948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03901" y="312279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목차</a:t>
            </a:r>
          </a:p>
        </p:txBody>
      </p:sp>
      <p:sp>
        <p:nvSpPr>
          <p:cNvPr id="12" name="Google Shape;2658;p41">
            <a:extLst>
              <a:ext uri="{FF2B5EF4-FFF2-40B4-BE49-F238E27FC236}">
                <a16:creationId xmlns:a16="http://schemas.microsoft.com/office/drawing/2014/main" id="{BA11779B-75C9-E441-B07C-4B01F2C4896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44558" y="2727052"/>
            <a:ext cx="2453400" cy="5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KOMACON" panose="020B0503000000000000" pitchFamily="34" charset="-127"/>
                <a:ea typeface="KOMACON" panose="020B0503000000000000" pitchFamily="34" charset="-127"/>
              </a:rPr>
              <a:t>프로젝트 소개</a:t>
            </a:r>
            <a:endParaRPr lang="en-US" altLang="ko-KR" dirty="0">
              <a:latin typeface="KOMACON" panose="020B0503000000000000" pitchFamily="34" charset="-127"/>
              <a:ea typeface="KOMACON" panose="020B0503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sz="1000" dirty="0">
              <a:latin typeface="KOMACON" panose="020B0503000000000000" pitchFamily="34" charset="-127"/>
              <a:ea typeface="KOMACON" panose="020B0503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KOMACON" panose="020B0503000000000000" pitchFamily="34" charset="-127"/>
                <a:ea typeface="KOMACON" panose="020B0503000000000000" pitchFamily="34" charset="-127"/>
              </a:rPr>
              <a:t>설계 사항</a:t>
            </a:r>
            <a:endParaRPr dirty="0">
              <a:latin typeface="KOMACON" panose="020B0503000000000000" pitchFamily="34" charset="-127"/>
              <a:ea typeface="KOMACON" panose="020B0503000000000000" pitchFamily="34" charset="-127"/>
            </a:endParaRPr>
          </a:p>
        </p:txBody>
      </p:sp>
      <p:sp>
        <p:nvSpPr>
          <p:cNvPr id="14" name="Google Shape;2660;p41">
            <a:extLst>
              <a:ext uri="{FF2B5EF4-FFF2-40B4-BE49-F238E27FC236}">
                <a16:creationId xmlns:a16="http://schemas.microsoft.com/office/drawing/2014/main" id="{FED9E6A0-05BB-E64B-BD52-26F75C0AD961}"/>
              </a:ext>
            </a:extLst>
          </p:cNvPr>
          <p:cNvSpPr txBox="1">
            <a:spLocks/>
          </p:cNvSpPr>
          <p:nvPr/>
        </p:nvSpPr>
        <p:spPr>
          <a:xfrm>
            <a:off x="2476875" y="5060372"/>
            <a:ext cx="3024853" cy="5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400" dirty="0">
                <a:latin typeface="KOMACON" panose="020B0503000000000000" pitchFamily="34" charset="-127"/>
                <a:ea typeface="KOMACON" panose="020B0503000000000000" pitchFamily="34" charset="-127"/>
              </a:rPr>
              <a:t>프로젝트 구현 내용</a:t>
            </a:r>
            <a:endParaRPr lang="en-US" altLang="ko-KR" sz="2400" dirty="0">
              <a:latin typeface="KOMACON" panose="020B0503000000000000" pitchFamily="34" charset="-127"/>
              <a:ea typeface="KOMACON" panose="020B0503000000000000" pitchFamily="34" charset="-127"/>
            </a:endParaRPr>
          </a:p>
        </p:txBody>
      </p:sp>
      <p:sp>
        <p:nvSpPr>
          <p:cNvPr id="16" name="Google Shape;2662;p41">
            <a:extLst>
              <a:ext uri="{FF2B5EF4-FFF2-40B4-BE49-F238E27FC236}">
                <a16:creationId xmlns:a16="http://schemas.microsoft.com/office/drawing/2014/main" id="{967E792C-829E-8D43-A788-E8201E741489}"/>
              </a:ext>
            </a:extLst>
          </p:cNvPr>
          <p:cNvSpPr txBox="1">
            <a:spLocks/>
          </p:cNvSpPr>
          <p:nvPr/>
        </p:nvSpPr>
        <p:spPr>
          <a:xfrm>
            <a:off x="7388871" y="2776119"/>
            <a:ext cx="3063590" cy="5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400" dirty="0">
                <a:latin typeface="KOMACON" panose="020B0503000000000000" pitchFamily="34" charset="-127"/>
                <a:ea typeface="KOMACON" panose="020B0503000000000000" pitchFamily="34" charset="-127"/>
              </a:rPr>
              <a:t>이슈 사항</a:t>
            </a:r>
            <a:endParaRPr lang="en-US" altLang="ko-KR" sz="2400" dirty="0">
              <a:latin typeface="KOMACON" panose="020B0503000000000000" pitchFamily="34" charset="-127"/>
              <a:ea typeface="KOMACON" panose="020B0503000000000000" pitchFamily="34" charset="-127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altLang="ko-KR" sz="1000" dirty="0">
              <a:latin typeface="KOMACON" panose="020B0503000000000000" pitchFamily="34" charset="-127"/>
              <a:ea typeface="KOMACON" panose="020B0503000000000000" pitchFamily="34" charset="-127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400" dirty="0">
                <a:latin typeface="KOMACON" panose="020B0503000000000000" pitchFamily="34" charset="-127"/>
                <a:ea typeface="KOMACON" panose="020B0503000000000000" pitchFamily="34" charset="-127"/>
              </a:rPr>
              <a:t>해결방안</a:t>
            </a:r>
          </a:p>
        </p:txBody>
      </p:sp>
      <p:sp>
        <p:nvSpPr>
          <p:cNvPr id="18" name="Google Shape;2664;p41">
            <a:extLst>
              <a:ext uri="{FF2B5EF4-FFF2-40B4-BE49-F238E27FC236}">
                <a16:creationId xmlns:a16="http://schemas.microsoft.com/office/drawing/2014/main" id="{466C1979-4577-454B-802F-8C9891AEC673}"/>
              </a:ext>
            </a:extLst>
          </p:cNvPr>
          <p:cNvSpPr txBox="1">
            <a:spLocks/>
          </p:cNvSpPr>
          <p:nvPr/>
        </p:nvSpPr>
        <p:spPr>
          <a:xfrm>
            <a:off x="7513562" y="5150592"/>
            <a:ext cx="2814208" cy="5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400" dirty="0">
                <a:latin typeface="KOMACON" panose="020B0503000000000000" pitchFamily="34" charset="-127"/>
                <a:ea typeface="KOMACON" panose="020B0503000000000000" pitchFamily="34" charset="-127"/>
              </a:rPr>
              <a:t>프로젝트 기대효과 </a:t>
            </a:r>
            <a:endParaRPr lang="en-US" altLang="ko-KR" sz="2400" dirty="0">
              <a:latin typeface="KOMACON" panose="020B0503000000000000" pitchFamily="34" charset="-127"/>
              <a:ea typeface="KOMACON" panose="020B0503000000000000" pitchFamily="34" charset="-127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altLang="ko-KR" sz="1000" dirty="0">
              <a:latin typeface="KOMACON" panose="020B0503000000000000" pitchFamily="34" charset="-127"/>
              <a:ea typeface="KOMACON" panose="020B0503000000000000" pitchFamily="34" charset="-127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400" dirty="0">
                <a:latin typeface="KOMACON" panose="020B0503000000000000" pitchFamily="34" charset="-127"/>
                <a:ea typeface="KOMACON" panose="020B0503000000000000" pitchFamily="34" charset="-127"/>
              </a:rPr>
              <a:t>향후 계획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EB5F5B-4B5B-FC46-B9EC-2D6ED1A202FB}"/>
              </a:ext>
            </a:extLst>
          </p:cNvPr>
          <p:cNvSpPr txBox="1"/>
          <p:nvPr/>
        </p:nvSpPr>
        <p:spPr>
          <a:xfrm>
            <a:off x="2503829" y="1834514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설계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9E1FEC-4332-E74C-B278-4E8EEDF6A27F}"/>
              </a:ext>
            </a:extLst>
          </p:cNvPr>
          <p:cNvSpPr txBox="1"/>
          <p:nvPr/>
        </p:nvSpPr>
        <p:spPr>
          <a:xfrm>
            <a:off x="1225238" y="2504981"/>
            <a:ext cx="777777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i="1" dirty="0">
                <a:ln w="28575">
                  <a:solidFill>
                    <a:srgbClr val="173A4D"/>
                  </a:solidFill>
                </a:ln>
                <a:solidFill>
                  <a:srgbClr val="EEDBAB"/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</a:t>
            </a:r>
            <a:endParaRPr lang="ko-KR" altLang="en-US" sz="4000" b="1" i="1" dirty="0">
              <a:ln w="28575">
                <a:solidFill>
                  <a:srgbClr val="173A4D"/>
                </a:solidFill>
              </a:ln>
              <a:solidFill>
                <a:srgbClr val="EEDBAB"/>
              </a:solidFill>
              <a:effectLst>
                <a:outerShdw dist="50800" dir="4200000" algn="ctr" rotWithShape="0">
                  <a:srgbClr val="D12B2B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70E5D52-48E3-1749-9C33-F1A5249CB562}"/>
              </a:ext>
            </a:extLst>
          </p:cNvPr>
          <p:cNvSpPr txBox="1"/>
          <p:nvPr/>
        </p:nvSpPr>
        <p:spPr>
          <a:xfrm>
            <a:off x="7495127" y="182863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이슈 사항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9FE5D6-DB14-934D-A6DF-1CD65E9D3642}"/>
              </a:ext>
            </a:extLst>
          </p:cNvPr>
          <p:cNvSpPr txBox="1"/>
          <p:nvPr/>
        </p:nvSpPr>
        <p:spPr>
          <a:xfrm>
            <a:off x="2451538" y="4223281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내용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D45C3D-AE72-5240-9D7A-8E32872AF26F}"/>
              </a:ext>
            </a:extLst>
          </p:cNvPr>
          <p:cNvSpPr txBox="1"/>
          <p:nvPr/>
        </p:nvSpPr>
        <p:spPr>
          <a:xfrm>
            <a:off x="7495127" y="4256526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기대 효과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081778E-119A-4945-842C-014971EF60EC}"/>
              </a:ext>
            </a:extLst>
          </p:cNvPr>
          <p:cNvGrpSpPr/>
          <p:nvPr/>
        </p:nvGrpSpPr>
        <p:grpSpPr>
          <a:xfrm>
            <a:off x="1092556" y="2601125"/>
            <a:ext cx="1074221" cy="531546"/>
            <a:chOff x="1871550" y="1908458"/>
            <a:chExt cx="8581486" cy="3156587"/>
          </a:xfrm>
        </p:grpSpPr>
        <p:sp>
          <p:nvSpPr>
            <p:cNvPr id="40" name="평행 사변형 9">
              <a:extLst>
                <a:ext uri="{FF2B5EF4-FFF2-40B4-BE49-F238E27FC236}">
                  <a16:creationId xmlns:a16="http://schemas.microsoft.com/office/drawing/2014/main" id="{112E2152-7314-1D46-93AF-C62053BC0115}"/>
                </a:ext>
              </a:extLst>
            </p:cNvPr>
            <p:cNvSpPr/>
            <p:nvPr/>
          </p:nvSpPr>
          <p:spPr>
            <a:xfrm rot="21100340">
              <a:off x="1871550" y="1908458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평행 사변형 10">
              <a:extLst>
                <a:ext uri="{FF2B5EF4-FFF2-40B4-BE49-F238E27FC236}">
                  <a16:creationId xmlns:a16="http://schemas.microsoft.com/office/drawing/2014/main" id="{A1122FA4-A082-3F47-BC10-356F5FB1AC6C}"/>
                </a:ext>
              </a:extLst>
            </p:cNvPr>
            <p:cNvSpPr/>
            <p:nvPr/>
          </p:nvSpPr>
          <p:spPr>
            <a:xfrm>
              <a:off x="2004137" y="1908459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45D04B7-9E7E-8B4D-854D-A02ED7D854DA}"/>
              </a:ext>
            </a:extLst>
          </p:cNvPr>
          <p:cNvSpPr/>
          <p:nvPr/>
        </p:nvSpPr>
        <p:spPr>
          <a:xfrm>
            <a:off x="1209208" y="2517712"/>
            <a:ext cx="747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</a:t>
            </a:r>
            <a:endParaRPr lang="ko-KR" altLang="en-US" sz="3600" b="1" i="1" dirty="0">
              <a:ln w="28575">
                <a:solidFill>
                  <a:srgbClr val="173A4D"/>
                </a:solidFill>
              </a:ln>
              <a:solidFill>
                <a:schemeClr val="accent4">
                  <a:lumMod val="20000"/>
                  <a:lumOff val="80000"/>
                </a:schemeClr>
              </a:solidFill>
              <a:effectLst>
                <a:outerShdw dist="50800" dir="4200000" algn="ctr" rotWithShape="0">
                  <a:srgbClr val="D12B2B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168E2E4-2266-1B4A-9432-2FA3C957D9E9}"/>
              </a:ext>
            </a:extLst>
          </p:cNvPr>
          <p:cNvGrpSpPr/>
          <p:nvPr/>
        </p:nvGrpSpPr>
        <p:grpSpPr>
          <a:xfrm>
            <a:off x="6096000" y="2601125"/>
            <a:ext cx="1074221" cy="531546"/>
            <a:chOff x="1871550" y="1908458"/>
            <a:chExt cx="8581486" cy="3156587"/>
          </a:xfrm>
        </p:grpSpPr>
        <p:sp>
          <p:nvSpPr>
            <p:cNvPr id="47" name="평행 사변형 9">
              <a:extLst>
                <a:ext uri="{FF2B5EF4-FFF2-40B4-BE49-F238E27FC236}">
                  <a16:creationId xmlns:a16="http://schemas.microsoft.com/office/drawing/2014/main" id="{2C74D764-AC3F-7041-A587-3D96764F9A51}"/>
                </a:ext>
              </a:extLst>
            </p:cNvPr>
            <p:cNvSpPr/>
            <p:nvPr/>
          </p:nvSpPr>
          <p:spPr>
            <a:xfrm rot="21100340">
              <a:off x="1871550" y="1908458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평행 사변형 10">
              <a:extLst>
                <a:ext uri="{FF2B5EF4-FFF2-40B4-BE49-F238E27FC236}">
                  <a16:creationId xmlns:a16="http://schemas.microsoft.com/office/drawing/2014/main" id="{444B0C06-D7CB-104F-8452-B012F3CBAC38}"/>
                </a:ext>
              </a:extLst>
            </p:cNvPr>
            <p:cNvSpPr/>
            <p:nvPr/>
          </p:nvSpPr>
          <p:spPr>
            <a:xfrm>
              <a:off x="2004137" y="1908459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905686F-458E-2944-9C9C-875793F70477}"/>
              </a:ext>
            </a:extLst>
          </p:cNvPr>
          <p:cNvSpPr/>
          <p:nvPr/>
        </p:nvSpPr>
        <p:spPr>
          <a:xfrm>
            <a:off x="6226277" y="2517712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</a:t>
            </a:r>
            <a:endParaRPr lang="ko-KR" altLang="en-US" sz="3600" b="1" i="1" dirty="0">
              <a:ln w="28575">
                <a:solidFill>
                  <a:srgbClr val="173A4D"/>
                </a:solidFill>
              </a:ln>
              <a:solidFill>
                <a:schemeClr val="accent4">
                  <a:lumMod val="20000"/>
                  <a:lumOff val="80000"/>
                </a:schemeClr>
              </a:solidFill>
              <a:effectLst>
                <a:outerShdw dist="50800" dir="4200000" algn="ctr" rotWithShape="0">
                  <a:srgbClr val="D12B2B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2A57294-C450-6547-B015-E3F3C9EBC2FF}"/>
              </a:ext>
            </a:extLst>
          </p:cNvPr>
          <p:cNvGrpSpPr/>
          <p:nvPr/>
        </p:nvGrpSpPr>
        <p:grpSpPr>
          <a:xfrm>
            <a:off x="6096000" y="5060372"/>
            <a:ext cx="1074221" cy="531546"/>
            <a:chOff x="1871550" y="1908458"/>
            <a:chExt cx="8581486" cy="3156587"/>
          </a:xfrm>
        </p:grpSpPr>
        <p:sp>
          <p:nvSpPr>
            <p:cNvPr id="51" name="평행 사변형 9">
              <a:extLst>
                <a:ext uri="{FF2B5EF4-FFF2-40B4-BE49-F238E27FC236}">
                  <a16:creationId xmlns:a16="http://schemas.microsoft.com/office/drawing/2014/main" id="{4360D113-AADD-E846-A91E-9128EEC51A53}"/>
                </a:ext>
              </a:extLst>
            </p:cNvPr>
            <p:cNvSpPr/>
            <p:nvPr/>
          </p:nvSpPr>
          <p:spPr>
            <a:xfrm rot="21100340">
              <a:off x="1871550" y="1908458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평행 사변형 10">
              <a:extLst>
                <a:ext uri="{FF2B5EF4-FFF2-40B4-BE49-F238E27FC236}">
                  <a16:creationId xmlns:a16="http://schemas.microsoft.com/office/drawing/2014/main" id="{CAB53208-61A7-5240-B07B-41DFEC452647}"/>
                </a:ext>
              </a:extLst>
            </p:cNvPr>
            <p:cNvSpPr/>
            <p:nvPr/>
          </p:nvSpPr>
          <p:spPr>
            <a:xfrm>
              <a:off x="2004137" y="1908459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266C1A5-869F-9F44-9CC0-B5854B4035FC}"/>
              </a:ext>
            </a:extLst>
          </p:cNvPr>
          <p:cNvSpPr/>
          <p:nvPr/>
        </p:nvSpPr>
        <p:spPr>
          <a:xfrm>
            <a:off x="6226277" y="4976959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</a:t>
            </a:r>
            <a:endParaRPr lang="ko-KR" altLang="en-US" sz="3600" b="1" i="1" dirty="0">
              <a:ln w="28575">
                <a:solidFill>
                  <a:srgbClr val="173A4D"/>
                </a:solidFill>
              </a:ln>
              <a:solidFill>
                <a:schemeClr val="accent4">
                  <a:lumMod val="20000"/>
                  <a:lumOff val="80000"/>
                </a:schemeClr>
              </a:solidFill>
              <a:effectLst>
                <a:outerShdw dist="50800" dir="4200000" algn="ctr" rotWithShape="0">
                  <a:srgbClr val="D12B2B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1865310-ADCD-9447-B579-98D34DBB26F3}"/>
              </a:ext>
            </a:extLst>
          </p:cNvPr>
          <p:cNvGrpSpPr/>
          <p:nvPr/>
        </p:nvGrpSpPr>
        <p:grpSpPr>
          <a:xfrm>
            <a:off x="882307" y="5060372"/>
            <a:ext cx="1074221" cy="531546"/>
            <a:chOff x="1871550" y="1908458"/>
            <a:chExt cx="8581486" cy="3156587"/>
          </a:xfrm>
        </p:grpSpPr>
        <p:sp>
          <p:nvSpPr>
            <p:cNvPr id="55" name="평행 사변형 9">
              <a:extLst>
                <a:ext uri="{FF2B5EF4-FFF2-40B4-BE49-F238E27FC236}">
                  <a16:creationId xmlns:a16="http://schemas.microsoft.com/office/drawing/2014/main" id="{55F912FC-BDB4-FE42-AF24-35E8F5A970FC}"/>
                </a:ext>
              </a:extLst>
            </p:cNvPr>
            <p:cNvSpPr/>
            <p:nvPr/>
          </p:nvSpPr>
          <p:spPr>
            <a:xfrm rot="21100340">
              <a:off x="1871550" y="1908458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평행 사변형 10">
              <a:extLst>
                <a:ext uri="{FF2B5EF4-FFF2-40B4-BE49-F238E27FC236}">
                  <a16:creationId xmlns:a16="http://schemas.microsoft.com/office/drawing/2014/main" id="{D8E3F9CC-4853-7F4E-AA1B-7D475898EEC0}"/>
                </a:ext>
              </a:extLst>
            </p:cNvPr>
            <p:cNvSpPr/>
            <p:nvPr/>
          </p:nvSpPr>
          <p:spPr>
            <a:xfrm>
              <a:off x="2004137" y="1908459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729CF54-D6DB-804E-8E64-3908FBC6B492}"/>
              </a:ext>
            </a:extLst>
          </p:cNvPr>
          <p:cNvSpPr/>
          <p:nvPr/>
        </p:nvSpPr>
        <p:spPr>
          <a:xfrm>
            <a:off x="1012584" y="4976959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</a:t>
            </a:r>
            <a:endParaRPr lang="ko-KR" altLang="en-US" sz="3600" b="1" i="1" dirty="0">
              <a:ln w="28575">
                <a:solidFill>
                  <a:srgbClr val="173A4D"/>
                </a:solidFill>
              </a:ln>
              <a:solidFill>
                <a:schemeClr val="accent4">
                  <a:lumMod val="20000"/>
                  <a:lumOff val="80000"/>
                </a:schemeClr>
              </a:solidFill>
              <a:effectLst>
                <a:outerShdw dist="50800" dir="4200000" algn="ctr" rotWithShape="0">
                  <a:srgbClr val="D12B2B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4836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98686" y="259483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>
            <a:defPPr>
              <a:defRPr lang="ko-KR"/>
            </a:defPPr>
            <a:lvl1pPr>
              <a:defRPr sz="4000" i="1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pPr algn="ctr"/>
            <a:r>
              <a:rPr lang="ko-KR" altLang="en-US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기대 효과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77062" y="333271"/>
            <a:ext cx="1074221" cy="531546"/>
            <a:chOff x="1871550" y="1908458"/>
            <a:chExt cx="8581486" cy="3156587"/>
          </a:xfrm>
        </p:grpSpPr>
        <p:sp>
          <p:nvSpPr>
            <p:cNvPr id="10" name="평행 사변형 9"/>
            <p:cNvSpPr/>
            <p:nvPr/>
          </p:nvSpPr>
          <p:spPr>
            <a:xfrm rot="21100340">
              <a:off x="1871550" y="1908458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평행 사변형 10"/>
            <p:cNvSpPr/>
            <p:nvPr/>
          </p:nvSpPr>
          <p:spPr>
            <a:xfrm>
              <a:off x="2004137" y="1908459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07339" y="249858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</a:t>
            </a:r>
            <a:endParaRPr lang="ko-KR" altLang="en-US" sz="3600" b="1" i="1" dirty="0">
              <a:ln w="28575">
                <a:solidFill>
                  <a:srgbClr val="173A4D"/>
                </a:solidFill>
              </a:ln>
              <a:solidFill>
                <a:schemeClr val="accent4">
                  <a:lumMod val="20000"/>
                  <a:lumOff val="80000"/>
                </a:schemeClr>
              </a:solidFill>
              <a:effectLst>
                <a:outerShdw dist="50800" dir="4200000" algn="ctr" rotWithShape="0">
                  <a:srgbClr val="D12B2B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93659" y="1289785"/>
            <a:ext cx="11998341" cy="53612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2AC0FE-9063-5B49-9C04-D0ADD28728C3}"/>
              </a:ext>
            </a:extLst>
          </p:cNvPr>
          <p:cNvSpPr txBox="1"/>
          <p:nvPr/>
        </p:nvSpPr>
        <p:spPr>
          <a:xfrm>
            <a:off x="2042213" y="2433406"/>
            <a:ext cx="3018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dirty="0">
                <a:latin typeface="KOMACON" panose="020B0503000000000000" pitchFamily="34" charset="-127"/>
                <a:ea typeface="KOMACON" panose="020B0503000000000000" pitchFamily="34" charset="-127"/>
              </a:rPr>
              <a:t>메뉴 결정 신속화</a:t>
            </a:r>
            <a:endParaRPr kumimoji="1" lang="en-US" altLang="ko-KR" sz="2000" dirty="0">
              <a:latin typeface="KOMACON" panose="020B0503000000000000" pitchFamily="34" charset="-127"/>
              <a:ea typeface="KOMACON" panose="020B0503000000000000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FF50B27-FAEE-FB47-A20D-306414A2C1C8}"/>
              </a:ext>
            </a:extLst>
          </p:cNvPr>
          <p:cNvGrpSpPr/>
          <p:nvPr/>
        </p:nvGrpSpPr>
        <p:grpSpPr>
          <a:xfrm>
            <a:off x="818422" y="2397803"/>
            <a:ext cx="1074221" cy="531546"/>
            <a:chOff x="177062" y="333271"/>
            <a:chExt cx="1074221" cy="531546"/>
          </a:xfrm>
        </p:grpSpPr>
        <p:sp>
          <p:nvSpPr>
            <p:cNvPr id="27" name="평행 사변형 9">
              <a:extLst>
                <a:ext uri="{FF2B5EF4-FFF2-40B4-BE49-F238E27FC236}">
                  <a16:creationId xmlns:a16="http://schemas.microsoft.com/office/drawing/2014/main" id="{8E100F4C-9AB1-3F49-ABA6-04880FFBBCE0}"/>
                </a:ext>
              </a:extLst>
            </p:cNvPr>
            <p:cNvSpPr/>
            <p:nvPr/>
          </p:nvSpPr>
          <p:spPr>
            <a:xfrm rot="21100340">
              <a:off x="177062" y="333271"/>
              <a:ext cx="1057624" cy="531546"/>
            </a:xfrm>
            <a:prstGeom prst="parallelogram">
              <a:avLst>
                <a:gd name="adj" fmla="val 2224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평행 사변형 10">
              <a:extLst>
                <a:ext uri="{FF2B5EF4-FFF2-40B4-BE49-F238E27FC236}">
                  <a16:creationId xmlns:a16="http://schemas.microsoft.com/office/drawing/2014/main" id="{F5CFF974-9A04-394C-8EC4-BC7896FAF420}"/>
                </a:ext>
              </a:extLst>
            </p:cNvPr>
            <p:cNvSpPr/>
            <p:nvPr/>
          </p:nvSpPr>
          <p:spPr>
            <a:xfrm>
              <a:off x="193659" y="333271"/>
              <a:ext cx="1057624" cy="531546"/>
            </a:xfrm>
            <a:prstGeom prst="parallelogram">
              <a:avLst>
                <a:gd name="adj" fmla="val 22245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C2AF77B-F6E9-DA42-8786-A5108355F36F}"/>
              </a:ext>
            </a:extLst>
          </p:cNvPr>
          <p:cNvSpPr/>
          <p:nvPr/>
        </p:nvSpPr>
        <p:spPr>
          <a:xfrm>
            <a:off x="935074" y="2285227"/>
            <a:ext cx="747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</a:t>
            </a:r>
            <a:endParaRPr lang="ko-KR" altLang="en-US" sz="3600" b="1" i="1" dirty="0">
              <a:ln w="28575">
                <a:solidFill>
                  <a:srgbClr val="173A4D"/>
                </a:solidFill>
              </a:ln>
              <a:solidFill>
                <a:schemeClr val="accent4">
                  <a:lumMod val="20000"/>
                  <a:lumOff val="80000"/>
                </a:schemeClr>
              </a:solidFill>
              <a:effectLst>
                <a:outerShdw dist="50800" dir="4200000" algn="ctr" rotWithShape="0">
                  <a:srgbClr val="D12B2B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EEBBEA0-397C-BB45-9A46-87D53DC7D68B}"/>
              </a:ext>
            </a:extLst>
          </p:cNvPr>
          <p:cNvGrpSpPr/>
          <p:nvPr/>
        </p:nvGrpSpPr>
        <p:grpSpPr>
          <a:xfrm>
            <a:off x="818422" y="3730052"/>
            <a:ext cx="1074221" cy="531546"/>
            <a:chOff x="177062" y="333271"/>
            <a:chExt cx="1074221" cy="531546"/>
          </a:xfrm>
        </p:grpSpPr>
        <p:sp>
          <p:nvSpPr>
            <p:cNvPr id="31" name="평행 사변형 9">
              <a:extLst>
                <a:ext uri="{FF2B5EF4-FFF2-40B4-BE49-F238E27FC236}">
                  <a16:creationId xmlns:a16="http://schemas.microsoft.com/office/drawing/2014/main" id="{78E1960B-DFF6-4341-97D0-A5E94C1798E3}"/>
                </a:ext>
              </a:extLst>
            </p:cNvPr>
            <p:cNvSpPr/>
            <p:nvPr/>
          </p:nvSpPr>
          <p:spPr>
            <a:xfrm rot="21100340">
              <a:off x="177062" y="333271"/>
              <a:ext cx="1057624" cy="531546"/>
            </a:xfrm>
            <a:prstGeom prst="parallelogram">
              <a:avLst>
                <a:gd name="adj" fmla="val 2224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평행 사변형 10">
              <a:extLst>
                <a:ext uri="{FF2B5EF4-FFF2-40B4-BE49-F238E27FC236}">
                  <a16:creationId xmlns:a16="http://schemas.microsoft.com/office/drawing/2014/main" id="{CE3A0466-F5D5-2845-9E4F-929D83D57A1E}"/>
                </a:ext>
              </a:extLst>
            </p:cNvPr>
            <p:cNvSpPr/>
            <p:nvPr/>
          </p:nvSpPr>
          <p:spPr>
            <a:xfrm>
              <a:off x="193659" y="333271"/>
              <a:ext cx="1057624" cy="531546"/>
            </a:xfrm>
            <a:prstGeom prst="parallelogram">
              <a:avLst>
                <a:gd name="adj" fmla="val 22245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C94882D-309B-9343-813B-41048B37ED93}"/>
              </a:ext>
            </a:extLst>
          </p:cNvPr>
          <p:cNvSpPr/>
          <p:nvPr/>
        </p:nvSpPr>
        <p:spPr>
          <a:xfrm>
            <a:off x="948700" y="3652406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</a:t>
            </a:r>
            <a:endParaRPr lang="ko-KR" altLang="en-US" sz="3600" b="1" i="1" dirty="0">
              <a:ln w="28575">
                <a:solidFill>
                  <a:srgbClr val="173A4D"/>
                </a:solidFill>
              </a:ln>
              <a:solidFill>
                <a:schemeClr val="accent4">
                  <a:lumMod val="20000"/>
                  <a:lumOff val="80000"/>
                </a:schemeClr>
              </a:solidFill>
              <a:effectLst>
                <a:outerShdw dist="50800" dir="4200000" algn="ctr" rotWithShape="0">
                  <a:srgbClr val="D12B2B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6416794-2454-5B45-ACA9-FF1824A8811A}"/>
              </a:ext>
            </a:extLst>
          </p:cNvPr>
          <p:cNvGrpSpPr/>
          <p:nvPr/>
        </p:nvGrpSpPr>
        <p:grpSpPr>
          <a:xfrm>
            <a:off x="818422" y="5014640"/>
            <a:ext cx="1074221" cy="531546"/>
            <a:chOff x="177062" y="333271"/>
            <a:chExt cx="1074221" cy="531546"/>
          </a:xfrm>
        </p:grpSpPr>
        <p:sp>
          <p:nvSpPr>
            <p:cNvPr id="35" name="평행 사변형 9">
              <a:extLst>
                <a:ext uri="{FF2B5EF4-FFF2-40B4-BE49-F238E27FC236}">
                  <a16:creationId xmlns:a16="http://schemas.microsoft.com/office/drawing/2014/main" id="{E37A013A-9D9A-2E45-B471-8701A6174253}"/>
                </a:ext>
              </a:extLst>
            </p:cNvPr>
            <p:cNvSpPr/>
            <p:nvPr/>
          </p:nvSpPr>
          <p:spPr>
            <a:xfrm rot="21100340">
              <a:off x="177062" y="333271"/>
              <a:ext cx="1057624" cy="531546"/>
            </a:xfrm>
            <a:prstGeom prst="parallelogram">
              <a:avLst>
                <a:gd name="adj" fmla="val 2224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평행 사변형 10">
              <a:extLst>
                <a:ext uri="{FF2B5EF4-FFF2-40B4-BE49-F238E27FC236}">
                  <a16:creationId xmlns:a16="http://schemas.microsoft.com/office/drawing/2014/main" id="{877A1B31-3885-864C-9125-1AE9020E24FD}"/>
                </a:ext>
              </a:extLst>
            </p:cNvPr>
            <p:cNvSpPr/>
            <p:nvPr/>
          </p:nvSpPr>
          <p:spPr>
            <a:xfrm>
              <a:off x="193659" y="333271"/>
              <a:ext cx="1057624" cy="531546"/>
            </a:xfrm>
            <a:prstGeom prst="parallelogram">
              <a:avLst>
                <a:gd name="adj" fmla="val 22245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DBC837A-4CF3-4A49-8CF8-6DEFDD78CF4B}"/>
              </a:ext>
            </a:extLst>
          </p:cNvPr>
          <p:cNvSpPr/>
          <p:nvPr/>
        </p:nvSpPr>
        <p:spPr>
          <a:xfrm>
            <a:off x="948699" y="4936994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</a:t>
            </a:r>
            <a:endParaRPr lang="ko-KR" altLang="en-US" sz="3600" b="1" i="1" dirty="0">
              <a:ln w="28575">
                <a:solidFill>
                  <a:srgbClr val="173A4D"/>
                </a:solidFill>
              </a:ln>
              <a:solidFill>
                <a:schemeClr val="accent4">
                  <a:lumMod val="20000"/>
                  <a:lumOff val="80000"/>
                </a:schemeClr>
              </a:solidFill>
              <a:effectLst>
                <a:outerShdw dist="50800" dir="4200000" algn="ctr" rotWithShape="0">
                  <a:srgbClr val="D12B2B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954C6BC-0D99-4A99-8F24-26F252319C73}"/>
              </a:ext>
            </a:extLst>
          </p:cNvPr>
          <p:cNvSpPr txBox="1"/>
          <p:nvPr/>
        </p:nvSpPr>
        <p:spPr>
          <a:xfrm>
            <a:off x="2042212" y="3777082"/>
            <a:ext cx="3739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dirty="0">
                <a:latin typeface="KOMACON" panose="020B0503000000000000" pitchFamily="34" charset="-127"/>
                <a:ea typeface="KOMACON" panose="020B0503000000000000" pitchFamily="34" charset="-127"/>
              </a:rPr>
              <a:t>맛집 홍보 및 맛있는 식사 제공</a:t>
            </a:r>
            <a:endParaRPr kumimoji="1" lang="en-US" altLang="ko-KR" sz="2000" dirty="0">
              <a:latin typeface="KOMACON" panose="020B0503000000000000" pitchFamily="34" charset="-127"/>
              <a:ea typeface="KOMACON" panose="020B0503000000000000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3B44CDB-9310-4DAF-BFAA-FFB93DC8CC97}"/>
              </a:ext>
            </a:extLst>
          </p:cNvPr>
          <p:cNvSpPr txBox="1"/>
          <p:nvPr/>
        </p:nvSpPr>
        <p:spPr>
          <a:xfrm>
            <a:off x="2042211" y="5080358"/>
            <a:ext cx="3739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dirty="0">
                <a:latin typeface="KOMACON" panose="020B0503000000000000" pitchFamily="34" charset="-127"/>
                <a:ea typeface="KOMACON" panose="020B0503000000000000" pitchFamily="34" charset="-127"/>
              </a:rPr>
              <a:t>유저 친화적 </a:t>
            </a:r>
            <a:r>
              <a:rPr kumimoji="1" lang="en-US" altLang="ko-KR" sz="2000" dirty="0">
                <a:latin typeface="KOMACON" panose="020B0503000000000000" pitchFamily="34" charset="-127"/>
                <a:ea typeface="KOMACON" panose="020B0503000000000000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8181948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97136" y="26615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>
            <a:defPPr>
              <a:defRPr lang="ko-KR"/>
            </a:defPPr>
            <a:lvl1pPr>
              <a:defRPr sz="4000" i="1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pPr algn="ctr"/>
            <a:r>
              <a:rPr lang="ko-KR" altLang="en-US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느낀점</a:t>
            </a:r>
            <a:endParaRPr lang="ko-KR" altLang="en-US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77062" y="333271"/>
            <a:ext cx="1074221" cy="531546"/>
            <a:chOff x="1871550" y="1908458"/>
            <a:chExt cx="8581486" cy="3156587"/>
          </a:xfrm>
        </p:grpSpPr>
        <p:sp>
          <p:nvSpPr>
            <p:cNvPr id="10" name="평행 사변형 9"/>
            <p:cNvSpPr/>
            <p:nvPr/>
          </p:nvSpPr>
          <p:spPr>
            <a:xfrm rot="21100340">
              <a:off x="1871550" y="1908458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평행 사변형 10"/>
            <p:cNvSpPr/>
            <p:nvPr/>
          </p:nvSpPr>
          <p:spPr>
            <a:xfrm>
              <a:off x="2004137" y="1908459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07339" y="249858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</a:t>
            </a:r>
            <a:endParaRPr lang="ko-KR" altLang="en-US" sz="3600" b="1" i="1" dirty="0">
              <a:ln w="28575">
                <a:solidFill>
                  <a:srgbClr val="173A4D"/>
                </a:solidFill>
              </a:ln>
              <a:solidFill>
                <a:schemeClr val="accent4">
                  <a:lumMod val="20000"/>
                  <a:lumOff val="80000"/>
                </a:schemeClr>
              </a:solidFill>
              <a:effectLst>
                <a:outerShdw dist="50800" dir="4200000" algn="ctr" rotWithShape="0">
                  <a:srgbClr val="D12B2B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93659" y="1289785"/>
            <a:ext cx="11998341" cy="53612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69622-85A1-CB47-A521-911D0ADA034D}"/>
              </a:ext>
            </a:extLst>
          </p:cNvPr>
          <p:cNvSpPr txBox="1"/>
          <p:nvPr/>
        </p:nvSpPr>
        <p:spPr>
          <a:xfrm>
            <a:off x="3784422" y="2251388"/>
            <a:ext cx="23115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b="1" dirty="0">
                <a:latin typeface="KOMACON" panose="020B0503000000000000" pitchFamily="34" charset="-127"/>
                <a:ea typeface="KOMACON" panose="020B0503000000000000" pitchFamily="34" charset="-127"/>
              </a:rPr>
              <a:t>.</a:t>
            </a:r>
            <a:endParaRPr kumimoji="1" lang="ko-Kore-KR" altLang="en-US" sz="1500" b="1" dirty="0">
              <a:latin typeface="KOMACON" panose="020B0503000000000000" pitchFamily="34" charset="-127"/>
              <a:ea typeface="KOMACON" panose="020B0503000000000000" pitchFamily="34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C9E87E5-EEBA-4593-929D-C14931999A24}"/>
              </a:ext>
            </a:extLst>
          </p:cNvPr>
          <p:cNvGrpSpPr/>
          <p:nvPr/>
        </p:nvGrpSpPr>
        <p:grpSpPr>
          <a:xfrm>
            <a:off x="818422" y="2397803"/>
            <a:ext cx="1074221" cy="531546"/>
            <a:chOff x="177062" y="333271"/>
            <a:chExt cx="1074221" cy="531546"/>
          </a:xfrm>
        </p:grpSpPr>
        <p:sp>
          <p:nvSpPr>
            <p:cNvPr id="25" name="평행 사변형 9">
              <a:extLst>
                <a:ext uri="{FF2B5EF4-FFF2-40B4-BE49-F238E27FC236}">
                  <a16:creationId xmlns:a16="http://schemas.microsoft.com/office/drawing/2014/main" id="{30D341D6-FDFB-4E73-A0D0-6E57FF5020EC}"/>
                </a:ext>
              </a:extLst>
            </p:cNvPr>
            <p:cNvSpPr/>
            <p:nvPr/>
          </p:nvSpPr>
          <p:spPr>
            <a:xfrm rot="21100340">
              <a:off x="177062" y="333271"/>
              <a:ext cx="1057624" cy="531546"/>
            </a:xfrm>
            <a:prstGeom prst="parallelogram">
              <a:avLst>
                <a:gd name="adj" fmla="val 2224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평행 사변형 10">
              <a:extLst>
                <a:ext uri="{FF2B5EF4-FFF2-40B4-BE49-F238E27FC236}">
                  <a16:creationId xmlns:a16="http://schemas.microsoft.com/office/drawing/2014/main" id="{7C1D9CFF-37FE-4BA8-A86F-9074B0801CDF}"/>
                </a:ext>
              </a:extLst>
            </p:cNvPr>
            <p:cNvSpPr/>
            <p:nvPr/>
          </p:nvSpPr>
          <p:spPr>
            <a:xfrm>
              <a:off x="193659" y="333271"/>
              <a:ext cx="1057624" cy="531546"/>
            </a:xfrm>
            <a:prstGeom prst="parallelogram">
              <a:avLst>
                <a:gd name="adj" fmla="val 22245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233BF17-E946-4F99-8C28-61437720A493}"/>
              </a:ext>
            </a:extLst>
          </p:cNvPr>
          <p:cNvSpPr/>
          <p:nvPr/>
        </p:nvSpPr>
        <p:spPr>
          <a:xfrm>
            <a:off x="935074" y="2285227"/>
            <a:ext cx="747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</a:t>
            </a:r>
            <a:endParaRPr lang="ko-KR" altLang="en-US" sz="3600" b="1" i="1" dirty="0">
              <a:ln w="28575">
                <a:solidFill>
                  <a:srgbClr val="173A4D"/>
                </a:solidFill>
              </a:ln>
              <a:solidFill>
                <a:schemeClr val="accent4">
                  <a:lumMod val="20000"/>
                  <a:lumOff val="80000"/>
                </a:schemeClr>
              </a:solidFill>
              <a:effectLst>
                <a:outerShdw dist="50800" dir="4200000" algn="ctr" rotWithShape="0">
                  <a:srgbClr val="D12B2B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7F11376-9435-4F2D-8D39-BA1C00438E8B}"/>
              </a:ext>
            </a:extLst>
          </p:cNvPr>
          <p:cNvGrpSpPr/>
          <p:nvPr/>
        </p:nvGrpSpPr>
        <p:grpSpPr>
          <a:xfrm>
            <a:off x="818422" y="3730052"/>
            <a:ext cx="1074221" cy="531546"/>
            <a:chOff x="177062" y="333271"/>
            <a:chExt cx="1074221" cy="531546"/>
          </a:xfrm>
        </p:grpSpPr>
        <p:sp>
          <p:nvSpPr>
            <p:cNvPr id="29" name="평행 사변형 9">
              <a:extLst>
                <a:ext uri="{FF2B5EF4-FFF2-40B4-BE49-F238E27FC236}">
                  <a16:creationId xmlns:a16="http://schemas.microsoft.com/office/drawing/2014/main" id="{4379E7A0-2056-4F82-B679-2E0961AC36D6}"/>
                </a:ext>
              </a:extLst>
            </p:cNvPr>
            <p:cNvSpPr/>
            <p:nvPr/>
          </p:nvSpPr>
          <p:spPr>
            <a:xfrm rot="21100340">
              <a:off x="177062" y="333271"/>
              <a:ext cx="1057624" cy="531546"/>
            </a:xfrm>
            <a:prstGeom prst="parallelogram">
              <a:avLst>
                <a:gd name="adj" fmla="val 2224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평행 사변형 10">
              <a:extLst>
                <a:ext uri="{FF2B5EF4-FFF2-40B4-BE49-F238E27FC236}">
                  <a16:creationId xmlns:a16="http://schemas.microsoft.com/office/drawing/2014/main" id="{0DE9395D-9E6D-4F0E-B12F-DB200F36BE7F}"/>
                </a:ext>
              </a:extLst>
            </p:cNvPr>
            <p:cNvSpPr/>
            <p:nvPr/>
          </p:nvSpPr>
          <p:spPr>
            <a:xfrm>
              <a:off x="193659" y="333271"/>
              <a:ext cx="1057624" cy="531546"/>
            </a:xfrm>
            <a:prstGeom prst="parallelogram">
              <a:avLst>
                <a:gd name="adj" fmla="val 22245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B61CDB3-937A-48C2-AC5F-BF032FF7D6B4}"/>
              </a:ext>
            </a:extLst>
          </p:cNvPr>
          <p:cNvSpPr/>
          <p:nvPr/>
        </p:nvSpPr>
        <p:spPr>
          <a:xfrm>
            <a:off x="948700" y="3652406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</a:t>
            </a:r>
            <a:endParaRPr lang="ko-KR" altLang="en-US" sz="3600" b="1" i="1" dirty="0">
              <a:ln w="28575">
                <a:solidFill>
                  <a:srgbClr val="173A4D"/>
                </a:solidFill>
              </a:ln>
              <a:solidFill>
                <a:schemeClr val="accent4">
                  <a:lumMod val="20000"/>
                  <a:lumOff val="80000"/>
                </a:schemeClr>
              </a:solidFill>
              <a:effectLst>
                <a:outerShdw dist="50800" dir="4200000" algn="ctr" rotWithShape="0">
                  <a:srgbClr val="D12B2B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B5640D5-B11E-451A-9E72-DEF58C79BFF5}"/>
              </a:ext>
            </a:extLst>
          </p:cNvPr>
          <p:cNvGrpSpPr/>
          <p:nvPr/>
        </p:nvGrpSpPr>
        <p:grpSpPr>
          <a:xfrm>
            <a:off x="818422" y="5014640"/>
            <a:ext cx="1074221" cy="531546"/>
            <a:chOff x="177062" y="333271"/>
            <a:chExt cx="1074221" cy="531546"/>
          </a:xfrm>
        </p:grpSpPr>
        <p:sp>
          <p:nvSpPr>
            <p:cNvPr id="33" name="평행 사변형 9">
              <a:extLst>
                <a:ext uri="{FF2B5EF4-FFF2-40B4-BE49-F238E27FC236}">
                  <a16:creationId xmlns:a16="http://schemas.microsoft.com/office/drawing/2014/main" id="{9411159E-868C-4E02-A1A9-72AD99CBD2D9}"/>
                </a:ext>
              </a:extLst>
            </p:cNvPr>
            <p:cNvSpPr/>
            <p:nvPr/>
          </p:nvSpPr>
          <p:spPr>
            <a:xfrm rot="21100340">
              <a:off x="177062" y="333271"/>
              <a:ext cx="1057624" cy="531546"/>
            </a:xfrm>
            <a:prstGeom prst="parallelogram">
              <a:avLst>
                <a:gd name="adj" fmla="val 2224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평행 사변형 10">
              <a:extLst>
                <a:ext uri="{FF2B5EF4-FFF2-40B4-BE49-F238E27FC236}">
                  <a16:creationId xmlns:a16="http://schemas.microsoft.com/office/drawing/2014/main" id="{49445139-ACC1-423E-B3A2-9D9FF58205E7}"/>
                </a:ext>
              </a:extLst>
            </p:cNvPr>
            <p:cNvSpPr/>
            <p:nvPr/>
          </p:nvSpPr>
          <p:spPr>
            <a:xfrm>
              <a:off x="193659" y="333271"/>
              <a:ext cx="1057624" cy="531546"/>
            </a:xfrm>
            <a:prstGeom prst="parallelogram">
              <a:avLst>
                <a:gd name="adj" fmla="val 22245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D3D183B-A77D-4E94-9D77-0C51C51D0316}"/>
              </a:ext>
            </a:extLst>
          </p:cNvPr>
          <p:cNvSpPr/>
          <p:nvPr/>
        </p:nvSpPr>
        <p:spPr>
          <a:xfrm>
            <a:off x="948699" y="4936994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</a:t>
            </a:r>
            <a:endParaRPr lang="ko-KR" altLang="en-US" sz="3600" b="1" i="1" dirty="0">
              <a:ln w="28575">
                <a:solidFill>
                  <a:srgbClr val="173A4D"/>
                </a:solidFill>
              </a:ln>
              <a:solidFill>
                <a:schemeClr val="accent4">
                  <a:lumMod val="20000"/>
                  <a:lumOff val="80000"/>
                </a:schemeClr>
              </a:solidFill>
              <a:effectLst>
                <a:outerShdw dist="50800" dir="4200000" algn="ctr" rotWithShape="0">
                  <a:srgbClr val="D12B2B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E58D81F-2BD1-4CD2-80C0-D48C5BEDEA19}"/>
              </a:ext>
            </a:extLst>
          </p:cNvPr>
          <p:cNvSpPr txBox="1"/>
          <p:nvPr/>
        </p:nvSpPr>
        <p:spPr>
          <a:xfrm>
            <a:off x="1908964" y="2377191"/>
            <a:ext cx="8664066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KOMACON" panose="020B0503000000000000" pitchFamily="34" charset="-127"/>
                <a:ea typeface="KOMACON" panose="020B0503000000000000" pitchFamily="34" charset="-127"/>
              </a:rPr>
              <a:t>프로젝트를 통해 프로그래밍과 관련된 지식을 얻었다</a:t>
            </a:r>
            <a:r>
              <a:rPr kumimoji="1" lang="en-US" altLang="ko-KR" sz="2000" dirty="0">
                <a:latin typeface="KOMACON" panose="020B0503000000000000" pitchFamily="34" charset="-127"/>
                <a:ea typeface="KOMACON" panose="020B0503000000000000" pitchFamily="34" charset="-127"/>
              </a:rPr>
              <a:t>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DBFF74B-E054-4C4C-8C3A-7D9DA1683B3E}"/>
              </a:ext>
            </a:extLst>
          </p:cNvPr>
          <p:cNvSpPr txBox="1"/>
          <p:nvPr/>
        </p:nvSpPr>
        <p:spPr>
          <a:xfrm>
            <a:off x="2006324" y="3730052"/>
            <a:ext cx="8664066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KOMACON" panose="020B0503000000000000" pitchFamily="34" charset="-127"/>
                <a:ea typeface="KOMACON" panose="020B0503000000000000" pitchFamily="34" charset="-127"/>
              </a:rPr>
              <a:t>사례로만 본 서비스를 직접 제공할 수 있다는 점이 좋았다</a:t>
            </a:r>
            <a:r>
              <a:rPr kumimoji="1" lang="en-US" altLang="ko-KR" sz="2000" dirty="0">
                <a:latin typeface="KOMACON" panose="020B0503000000000000" pitchFamily="34" charset="-127"/>
                <a:ea typeface="KOMACON" panose="020B0503000000000000" pitchFamily="34" charset="-127"/>
              </a:rPr>
              <a:t>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295A24E-3DCE-4754-9B24-3F6AE1C209F5}"/>
              </a:ext>
            </a:extLst>
          </p:cNvPr>
          <p:cNvSpPr txBox="1"/>
          <p:nvPr/>
        </p:nvSpPr>
        <p:spPr>
          <a:xfrm>
            <a:off x="2072159" y="5029942"/>
            <a:ext cx="8664066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KOMACON" panose="020B0503000000000000" pitchFamily="34" charset="-127"/>
                <a:ea typeface="KOMACON" panose="020B0503000000000000" pitchFamily="34" charset="-127"/>
              </a:rPr>
              <a:t>내가 원하는 </a:t>
            </a:r>
            <a:r>
              <a:rPr kumimoji="1" lang="en-US" altLang="ko-KR" sz="2000" dirty="0">
                <a:latin typeface="KOMACON" panose="020B0503000000000000" pitchFamily="34" charset="-127"/>
                <a:ea typeface="KOMACON" panose="020B0503000000000000" pitchFamily="34" charset="-127"/>
              </a:rPr>
              <a:t>UI</a:t>
            </a:r>
            <a:r>
              <a:rPr kumimoji="1" lang="ko-KR" altLang="en-US" sz="2000" dirty="0">
                <a:latin typeface="KOMACON" panose="020B0503000000000000" pitchFamily="34" charset="-127"/>
                <a:ea typeface="KOMACON" panose="020B0503000000000000" pitchFamily="34" charset="-127"/>
              </a:rPr>
              <a:t>를 코딩을 통해 만들 수 있다는 점이 좋았다</a:t>
            </a:r>
            <a:r>
              <a:rPr kumimoji="1" lang="en-US" altLang="ko-KR" sz="2000" dirty="0">
                <a:latin typeface="KOMACON" panose="020B0503000000000000" pitchFamily="34" charset="-127"/>
                <a:ea typeface="KOMACON" panose="020B0503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9452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 rot="20853520">
            <a:off x="-528822" y="1721602"/>
            <a:ext cx="13249644" cy="3414795"/>
          </a:xfrm>
          <a:prstGeom prst="parallelogram">
            <a:avLst>
              <a:gd name="adj" fmla="val 22245"/>
            </a:avLst>
          </a:prstGeom>
          <a:solidFill>
            <a:srgbClr val="173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 rot="20830409">
            <a:off x="889699" y="2955530"/>
            <a:ext cx="6745757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/>
          <a:p>
            <a:pPr algn="ctr"/>
            <a:r>
              <a:rPr lang="ko-KR" altLang="en-US" sz="96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dist="889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감사합니다</a:t>
            </a:r>
            <a:r>
              <a:rPr lang="en-US" altLang="ko-KR" sz="96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dist="889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!</a:t>
            </a:r>
            <a:endParaRPr lang="ko-KR" altLang="en-US" sz="4800" b="1" i="1" dirty="0">
              <a:ln w="28575">
                <a:solidFill>
                  <a:srgbClr val="173A4D"/>
                </a:solidFill>
              </a:ln>
              <a:solidFill>
                <a:schemeClr val="accent4">
                  <a:lumMod val="20000"/>
                  <a:lumOff val="80000"/>
                </a:schemeClr>
              </a:solidFill>
              <a:effectLst>
                <a:outerShdw dist="88900" dir="4200000" algn="ctr" rotWithShape="0">
                  <a:srgbClr val="D12B2B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0" name="평행 사변형 9"/>
          <p:cNvSpPr/>
          <p:nvPr/>
        </p:nvSpPr>
        <p:spPr>
          <a:xfrm rot="20853520">
            <a:off x="-166322" y="1367326"/>
            <a:ext cx="12529521" cy="178298"/>
          </a:xfrm>
          <a:prstGeom prst="parallelogram">
            <a:avLst>
              <a:gd name="adj" fmla="val 22245"/>
            </a:avLst>
          </a:prstGeom>
          <a:solidFill>
            <a:srgbClr val="173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1" name="평행 사변형 10"/>
          <p:cNvSpPr/>
          <p:nvPr/>
        </p:nvSpPr>
        <p:spPr>
          <a:xfrm rot="20853520">
            <a:off x="-159771" y="1645565"/>
            <a:ext cx="12529521" cy="117477"/>
          </a:xfrm>
          <a:prstGeom prst="parallelogram">
            <a:avLst>
              <a:gd name="adj" fmla="val 2224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 rot="20853731">
            <a:off x="5412618" y="4611721"/>
            <a:ext cx="6518131" cy="126188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/>
          <a:p>
            <a:pPr algn="r"/>
            <a:r>
              <a:rPr lang="en-US" altLang="ko-KR" sz="40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10</a:t>
            </a:r>
            <a:r>
              <a:rPr lang="ko-KR" altLang="en-US" sz="40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조</a:t>
            </a:r>
            <a:endParaRPr lang="en-US" altLang="ko-KR" sz="4000" b="1" i="1" dirty="0">
              <a:ln w="28575">
                <a:solidFill>
                  <a:srgbClr val="173A4D"/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outerShdw dist="50800" dir="4200000" algn="ctr" rotWithShape="0">
                  <a:srgbClr val="173A4D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r"/>
            <a:r>
              <a:rPr lang="ko-KR" altLang="en-US" sz="3600" b="1" i="1" dirty="0" err="1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권동영</a:t>
            </a:r>
            <a:r>
              <a:rPr lang="en-US" altLang="ko-KR" sz="36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r>
              <a:rPr lang="ko-KR" altLang="en-US" sz="36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3600" b="1" i="1" dirty="0" err="1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김나형</a:t>
            </a:r>
            <a:r>
              <a:rPr lang="en-US" altLang="ko-KR" sz="36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r>
              <a:rPr lang="ko-KR" altLang="en-US" sz="36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김민석</a:t>
            </a:r>
            <a:r>
              <a:rPr lang="en-US" altLang="ko-KR" sz="36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r>
              <a:rPr lang="ko-KR" altLang="en-US" sz="36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3600" b="1" i="1" dirty="0" err="1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문동진</a:t>
            </a:r>
            <a:endParaRPr lang="ko-KR" altLang="en-US" sz="2000" b="1" i="1" dirty="0">
              <a:ln w="28575">
                <a:solidFill>
                  <a:srgbClr val="173A4D"/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outerShdw dist="50800" dir="4200000" algn="ctr" rotWithShape="0">
                  <a:srgbClr val="173A4D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5021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/>
          <p:cNvSpPr/>
          <p:nvPr/>
        </p:nvSpPr>
        <p:spPr>
          <a:xfrm>
            <a:off x="362552" y="1819174"/>
            <a:ext cx="11466897" cy="4552750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81C021D-72B9-1742-91F8-A2BFFF3C5F04}"/>
              </a:ext>
            </a:extLst>
          </p:cNvPr>
          <p:cNvSpPr/>
          <p:nvPr/>
        </p:nvSpPr>
        <p:spPr>
          <a:xfrm>
            <a:off x="362552" y="4592512"/>
            <a:ext cx="11466898" cy="6326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0" y="273978"/>
            <a:ext cx="5958038" cy="852178"/>
            <a:chOff x="0" y="187351"/>
            <a:chExt cx="5049329" cy="852178"/>
          </a:xfrm>
        </p:grpSpPr>
        <p:sp>
          <p:nvSpPr>
            <p:cNvPr id="7" name="평행 사변형 6"/>
            <p:cNvSpPr/>
            <p:nvPr/>
          </p:nvSpPr>
          <p:spPr>
            <a:xfrm>
              <a:off x="0" y="187351"/>
              <a:ext cx="4808715" cy="852178"/>
            </a:xfrm>
            <a:custGeom>
              <a:avLst/>
              <a:gdLst>
                <a:gd name="connsiteX0" fmla="*/ 0 w 4603646"/>
                <a:gd name="connsiteY0" fmla="*/ 852178 h 852178"/>
                <a:gd name="connsiteX1" fmla="*/ 189567 w 4603646"/>
                <a:gd name="connsiteY1" fmla="*/ 0 h 852178"/>
                <a:gd name="connsiteX2" fmla="*/ 4603646 w 4603646"/>
                <a:gd name="connsiteY2" fmla="*/ 0 h 852178"/>
                <a:gd name="connsiteX3" fmla="*/ 4414079 w 4603646"/>
                <a:gd name="connsiteY3" fmla="*/ 852178 h 852178"/>
                <a:gd name="connsiteX4" fmla="*/ 0 w 4603646"/>
                <a:gd name="connsiteY4" fmla="*/ 852178 h 852178"/>
                <a:gd name="connsiteX0" fmla="*/ 2938 w 4606584"/>
                <a:gd name="connsiteY0" fmla="*/ 852178 h 852178"/>
                <a:gd name="connsiteX1" fmla="*/ 0 w 4606584"/>
                <a:gd name="connsiteY1" fmla="*/ 9625 h 852178"/>
                <a:gd name="connsiteX2" fmla="*/ 4606584 w 4606584"/>
                <a:gd name="connsiteY2" fmla="*/ 0 h 852178"/>
                <a:gd name="connsiteX3" fmla="*/ 4417017 w 4606584"/>
                <a:gd name="connsiteY3" fmla="*/ 852178 h 852178"/>
                <a:gd name="connsiteX4" fmla="*/ 2938 w 4606584"/>
                <a:gd name="connsiteY4" fmla="*/ 852178 h 852178"/>
                <a:gd name="connsiteX0" fmla="*/ 2938 w 4808715"/>
                <a:gd name="connsiteY0" fmla="*/ 852178 h 852178"/>
                <a:gd name="connsiteX1" fmla="*/ 0 w 4808715"/>
                <a:gd name="connsiteY1" fmla="*/ 9625 h 852178"/>
                <a:gd name="connsiteX2" fmla="*/ 4808715 w 4808715"/>
                <a:gd name="connsiteY2" fmla="*/ 0 h 852178"/>
                <a:gd name="connsiteX3" fmla="*/ 4417017 w 4808715"/>
                <a:gd name="connsiteY3" fmla="*/ 852178 h 852178"/>
                <a:gd name="connsiteX4" fmla="*/ 2938 w 4808715"/>
                <a:gd name="connsiteY4" fmla="*/ 852178 h 85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8715" h="852178">
                  <a:moveTo>
                    <a:pt x="2938" y="852178"/>
                  </a:moveTo>
                  <a:cubicBezTo>
                    <a:pt x="1959" y="571327"/>
                    <a:pt x="979" y="290476"/>
                    <a:pt x="0" y="9625"/>
                  </a:cubicBezTo>
                  <a:lnTo>
                    <a:pt x="4808715" y="0"/>
                  </a:lnTo>
                  <a:lnTo>
                    <a:pt x="4417017" y="852178"/>
                  </a:lnTo>
                  <a:lnTo>
                    <a:pt x="2938" y="852178"/>
                  </a:lnTo>
                  <a:close/>
                </a:path>
              </a:pathLst>
            </a:cu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평행 사변형 7"/>
            <p:cNvSpPr/>
            <p:nvPr/>
          </p:nvSpPr>
          <p:spPr>
            <a:xfrm>
              <a:off x="4486080" y="187351"/>
              <a:ext cx="491265" cy="852178"/>
            </a:xfrm>
            <a:prstGeom prst="parallelogram">
              <a:avLst>
                <a:gd name="adj" fmla="val 78169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평행 사변형 8"/>
            <p:cNvSpPr/>
            <p:nvPr/>
          </p:nvSpPr>
          <p:spPr>
            <a:xfrm>
              <a:off x="4630624" y="187351"/>
              <a:ext cx="418705" cy="852178"/>
            </a:xfrm>
            <a:prstGeom prst="parallelogram">
              <a:avLst>
                <a:gd name="adj" fmla="val 91948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44117" y="309603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팀원 소개</a:t>
            </a:r>
          </a:p>
        </p:txBody>
      </p:sp>
      <p:sp>
        <p:nvSpPr>
          <p:cNvPr id="11" name="부제목 3">
            <a:extLst>
              <a:ext uri="{FF2B5EF4-FFF2-40B4-BE49-F238E27FC236}">
                <a16:creationId xmlns:a16="http://schemas.microsoft.com/office/drawing/2014/main" id="{E85D1626-FF0B-4346-8F49-FD817148A876}"/>
              </a:ext>
            </a:extLst>
          </p:cNvPr>
          <p:cNvSpPr txBox="1">
            <a:spLocks/>
          </p:cNvSpPr>
          <p:nvPr/>
        </p:nvSpPr>
        <p:spPr>
          <a:xfrm>
            <a:off x="6510333" y="5230932"/>
            <a:ext cx="1885596" cy="9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tx1"/>
                </a:solidFill>
                <a:latin typeface="KOMACON" panose="020B0503000000000000" pitchFamily="34" charset="-127"/>
                <a:ea typeface="KOMACON" panose="020B0503000000000000" pitchFamily="34" charset="-127"/>
              </a:rPr>
              <a:t>UI </a:t>
            </a:r>
            <a:r>
              <a:rPr lang="ko-KR" altLang="en-US" sz="2000" dirty="0">
                <a:solidFill>
                  <a:schemeClr val="tx1"/>
                </a:solidFill>
                <a:latin typeface="KOMACON" panose="020B0503000000000000" pitchFamily="34" charset="-127"/>
                <a:ea typeface="KOMACON" panose="020B0503000000000000" pitchFamily="34" charset="-127"/>
              </a:rPr>
              <a:t>구현  </a:t>
            </a:r>
            <a:endParaRPr lang="en-US" altLang="ko-KR" sz="2000" dirty="0">
              <a:solidFill>
                <a:schemeClr val="tx1"/>
              </a:solidFill>
              <a:latin typeface="KOMACON" panose="020B0503000000000000" pitchFamily="34" charset="-127"/>
              <a:ea typeface="KOMACON" panose="020B0503000000000000" pitchFamily="34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KOMACON" panose="020B0503000000000000" pitchFamily="34" charset="-127"/>
                <a:ea typeface="KOMACON" panose="020B0503000000000000" pitchFamily="34" charset="-127"/>
              </a:rPr>
              <a:t>월드컵 구현</a:t>
            </a:r>
          </a:p>
        </p:txBody>
      </p:sp>
      <p:sp>
        <p:nvSpPr>
          <p:cNvPr id="12" name="부제목 3">
            <a:extLst>
              <a:ext uri="{FF2B5EF4-FFF2-40B4-BE49-F238E27FC236}">
                <a16:creationId xmlns:a16="http://schemas.microsoft.com/office/drawing/2014/main" id="{24692A13-7A5A-AD4B-819B-FE213513D7CF}"/>
              </a:ext>
            </a:extLst>
          </p:cNvPr>
          <p:cNvSpPr txBox="1">
            <a:spLocks/>
          </p:cNvSpPr>
          <p:nvPr/>
        </p:nvSpPr>
        <p:spPr>
          <a:xfrm>
            <a:off x="3874233" y="5230932"/>
            <a:ext cx="2051812" cy="9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ko-KR" altLang="en-US" sz="2000" dirty="0">
                <a:solidFill>
                  <a:schemeClr val="tx1"/>
                </a:solidFill>
                <a:latin typeface="KOMACON" panose="020B0503000000000000" pitchFamily="34" charset="-127"/>
                <a:ea typeface="KOMACON" panose="020B0503000000000000" pitchFamily="34" charset="-127"/>
              </a:rPr>
              <a:t>카카오 지도</a:t>
            </a:r>
            <a:r>
              <a:rPr lang="en-US" altLang="ko-KR" sz="2000" dirty="0">
                <a:solidFill>
                  <a:schemeClr val="tx1"/>
                </a:solidFill>
                <a:latin typeface="KOMACON" panose="020B0503000000000000" pitchFamily="34" charset="-127"/>
                <a:ea typeface="KOMACON" panose="020B0503000000000000" pitchFamily="34" charset="-127"/>
              </a:rPr>
              <a:t>,</a:t>
            </a:r>
            <a:r>
              <a:rPr lang="ko-KR" altLang="en-US" sz="2000" dirty="0">
                <a:solidFill>
                  <a:schemeClr val="tx1"/>
                </a:solidFill>
                <a:latin typeface="KOMACON" panose="020B0503000000000000" pitchFamily="34" charset="-127"/>
                <a:ea typeface="KOMACON" panose="020B0503000000000000" pitchFamily="34" charset="-127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KOMACON" panose="020B0503000000000000" pitchFamily="34" charset="-127"/>
              <a:ea typeface="KOMACON" panose="020B0503000000000000" pitchFamily="34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KOMACON" panose="020B0503000000000000" pitchFamily="34" charset="-127"/>
                <a:ea typeface="KOMACON" panose="020B0503000000000000" pitchFamily="34" charset="-127"/>
              </a:rPr>
              <a:t>검색 </a:t>
            </a:r>
            <a:r>
              <a:rPr lang="en-US" altLang="ko-KR" sz="2000" dirty="0">
                <a:solidFill>
                  <a:schemeClr val="tx1"/>
                </a:solidFill>
                <a:latin typeface="KOMACON" panose="020B0503000000000000" pitchFamily="34" charset="-127"/>
                <a:ea typeface="KOMACON" panose="020B0503000000000000" pitchFamily="34" charset="-127"/>
              </a:rPr>
              <a:t>API</a:t>
            </a:r>
            <a:endParaRPr lang="ko-KR" altLang="en-US" sz="2000" dirty="0">
              <a:solidFill>
                <a:schemeClr val="tx1"/>
              </a:solidFill>
              <a:latin typeface="KOMACON" panose="020B0503000000000000" pitchFamily="34" charset="-127"/>
              <a:ea typeface="KOMACON" panose="020B0503000000000000" pitchFamily="34" charset="-127"/>
            </a:endParaRPr>
          </a:p>
        </p:txBody>
      </p:sp>
      <p:sp>
        <p:nvSpPr>
          <p:cNvPr id="13" name="부제목 3">
            <a:extLst>
              <a:ext uri="{FF2B5EF4-FFF2-40B4-BE49-F238E27FC236}">
                <a16:creationId xmlns:a16="http://schemas.microsoft.com/office/drawing/2014/main" id="{FC215B93-ACDE-4746-8968-ABA661CF8FD0}"/>
              </a:ext>
            </a:extLst>
          </p:cNvPr>
          <p:cNvSpPr txBox="1">
            <a:spLocks/>
          </p:cNvSpPr>
          <p:nvPr/>
        </p:nvSpPr>
        <p:spPr>
          <a:xfrm>
            <a:off x="9032418" y="5232648"/>
            <a:ext cx="1768046" cy="9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tx1"/>
                </a:solidFill>
                <a:latin typeface="KOMACON" panose="020B0503000000000000" pitchFamily="34" charset="-127"/>
                <a:ea typeface="KOMACON" panose="020B0503000000000000" pitchFamily="34" charset="-127"/>
              </a:rPr>
              <a:t>UI </a:t>
            </a:r>
            <a:r>
              <a:rPr lang="ko-KR" altLang="en-US" sz="2000" dirty="0">
                <a:solidFill>
                  <a:schemeClr val="tx1"/>
                </a:solidFill>
                <a:latin typeface="KOMACON" panose="020B0503000000000000" pitchFamily="34" charset="-127"/>
                <a:ea typeface="KOMACON" panose="020B0503000000000000" pitchFamily="34" charset="-127"/>
              </a:rPr>
              <a:t>구현  </a:t>
            </a:r>
            <a:endParaRPr lang="en-US" altLang="ko-KR" sz="2000" dirty="0">
              <a:solidFill>
                <a:schemeClr val="tx1"/>
              </a:solidFill>
              <a:latin typeface="KOMACON" panose="020B0503000000000000" pitchFamily="34" charset="-127"/>
              <a:ea typeface="KOMACON" panose="020B0503000000000000" pitchFamily="34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KOMACON" panose="020B0503000000000000" pitchFamily="34" charset="-127"/>
                <a:ea typeface="KOMACON" panose="020B0503000000000000" pitchFamily="34" charset="-127"/>
              </a:rPr>
              <a:t>월드컵 구현</a:t>
            </a:r>
          </a:p>
        </p:txBody>
      </p:sp>
      <p:sp>
        <p:nvSpPr>
          <p:cNvPr id="18" name="부제목 3">
            <a:extLst>
              <a:ext uri="{FF2B5EF4-FFF2-40B4-BE49-F238E27FC236}">
                <a16:creationId xmlns:a16="http://schemas.microsoft.com/office/drawing/2014/main" id="{E5217902-23F4-4E41-853D-C462D7098FE3}"/>
              </a:ext>
            </a:extLst>
          </p:cNvPr>
          <p:cNvSpPr txBox="1">
            <a:spLocks/>
          </p:cNvSpPr>
          <p:nvPr/>
        </p:nvSpPr>
        <p:spPr>
          <a:xfrm>
            <a:off x="903989" y="5230932"/>
            <a:ext cx="2416801" cy="9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ko-KR" altLang="en-US" sz="2000" dirty="0">
                <a:solidFill>
                  <a:schemeClr val="tx1"/>
                </a:solidFill>
                <a:latin typeface="KOMACON" panose="020B0503000000000000" pitchFamily="34" charset="-127"/>
                <a:ea typeface="KOMACON" panose="020B0503000000000000" pitchFamily="34" charset="-127"/>
              </a:rPr>
              <a:t>맛집 공공 데이터</a:t>
            </a:r>
            <a:r>
              <a:rPr lang="en-US" altLang="ko-KR" sz="2000" dirty="0">
                <a:solidFill>
                  <a:schemeClr val="tx1"/>
                </a:solidFill>
                <a:latin typeface="KOMACON" panose="020B0503000000000000" pitchFamily="34" charset="-127"/>
                <a:ea typeface="KOMACON" panose="020B0503000000000000" pitchFamily="34" charset="-127"/>
              </a:rPr>
              <a:t> 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KOMACON" panose="020B0503000000000000" pitchFamily="34" charset="-127"/>
                <a:ea typeface="KOMACON" panose="020B0503000000000000" pitchFamily="34" charset="-127"/>
              </a:rPr>
              <a:t>API</a:t>
            </a:r>
            <a:endParaRPr lang="ko-KR" altLang="en-US" sz="2000" dirty="0">
              <a:solidFill>
                <a:schemeClr val="tx1"/>
              </a:solidFill>
              <a:latin typeface="KOMACON" panose="020B0503000000000000" pitchFamily="34" charset="-127"/>
              <a:ea typeface="KOMACON" panose="020B0503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5A814F-A4A3-1144-B637-9CD6CBDDB1BC}"/>
              </a:ext>
            </a:extLst>
          </p:cNvPr>
          <p:cNvSpPr txBox="1"/>
          <p:nvPr/>
        </p:nvSpPr>
        <p:spPr>
          <a:xfrm>
            <a:off x="1481448" y="459251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i="1" dirty="0" err="1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권동영</a:t>
            </a:r>
            <a:endParaRPr lang="ko-KR" altLang="en-US" sz="2800" b="1" i="1" dirty="0">
              <a:ln w="28575">
                <a:solidFill>
                  <a:srgbClr val="173A4D"/>
                </a:solidFill>
              </a:ln>
              <a:solidFill>
                <a:schemeClr val="accent4">
                  <a:lumMod val="20000"/>
                  <a:lumOff val="80000"/>
                </a:schemeClr>
              </a:solidFill>
              <a:effectLst>
                <a:outerShdw dist="50800" dir="4200000" algn="ctr" rotWithShape="0">
                  <a:srgbClr val="D12B2B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84A217-E422-8A4B-902B-878CDEA4DCA8}"/>
              </a:ext>
            </a:extLst>
          </p:cNvPr>
          <p:cNvSpPr txBox="1"/>
          <p:nvPr/>
        </p:nvSpPr>
        <p:spPr>
          <a:xfrm>
            <a:off x="4229423" y="4592512"/>
            <a:ext cx="1261885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i="1" dirty="0" err="1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김나형</a:t>
            </a:r>
            <a:endParaRPr lang="ko-KR" altLang="en-US" sz="2800" b="1" i="1" dirty="0">
              <a:ln w="28575">
                <a:solidFill>
                  <a:srgbClr val="173A4D"/>
                </a:solidFill>
              </a:ln>
              <a:solidFill>
                <a:schemeClr val="accent4">
                  <a:lumMod val="20000"/>
                  <a:lumOff val="80000"/>
                </a:schemeClr>
              </a:solidFill>
              <a:effectLst>
                <a:outerShdw dist="50800" dir="4200000" algn="ctr" rotWithShape="0">
                  <a:srgbClr val="D12B2B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3460A4-9E6E-D44C-9F2C-0331FBDD7749}"/>
              </a:ext>
            </a:extLst>
          </p:cNvPr>
          <p:cNvSpPr txBox="1"/>
          <p:nvPr/>
        </p:nvSpPr>
        <p:spPr>
          <a:xfrm>
            <a:off x="6822189" y="4592512"/>
            <a:ext cx="1261885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김민석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817943-C7D6-BD4B-B8FA-3DC728DFA5A3}"/>
              </a:ext>
            </a:extLst>
          </p:cNvPr>
          <p:cNvSpPr txBox="1"/>
          <p:nvPr/>
        </p:nvSpPr>
        <p:spPr>
          <a:xfrm>
            <a:off x="9285499" y="4592512"/>
            <a:ext cx="1261885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i="1" dirty="0" err="1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문동진</a:t>
            </a:r>
            <a:endParaRPr lang="ko-KR" altLang="en-US" sz="2800" b="1" i="1" dirty="0">
              <a:ln w="28575">
                <a:solidFill>
                  <a:srgbClr val="173A4D"/>
                </a:solidFill>
              </a:ln>
              <a:solidFill>
                <a:schemeClr val="accent4">
                  <a:lumMod val="20000"/>
                  <a:lumOff val="80000"/>
                </a:schemeClr>
              </a:solidFill>
              <a:effectLst>
                <a:outerShdw dist="50800" dir="4200000" algn="ctr" rotWithShape="0">
                  <a:srgbClr val="D12B2B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D6567B-F9CD-DC48-8F17-66E3484E9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489" y="2389333"/>
            <a:ext cx="1283418" cy="1711224"/>
          </a:xfrm>
          <a:prstGeom prst="rect">
            <a:avLst/>
          </a:prstGeom>
        </p:spPr>
      </p:pic>
      <p:pic>
        <p:nvPicPr>
          <p:cNvPr id="10" name="그림 9" descr="사람, 남자, 벽, 실내이(가) 표시된 사진&#10;&#10;자동 생성된 설명">
            <a:extLst>
              <a:ext uri="{FF2B5EF4-FFF2-40B4-BE49-F238E27FC236}">
                <a16:creationId xmlns:a16="http://schemas.microsoft.com/office/drawing/2014/main" id="{456756D6-377F-1D41-ACF7-25E1FA33CC4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27"/>
          <a:stretch/>
        </p:blipFill>
        <p:spPr>
          <a:xfrm>
            <a:off x="9308310" y="2456128"/>
            <a:ext cx="1283418" cy="1676400"/>
          </a:xfrm>
          <a:prstGeom prst="rect">
            <a:avLst/>
          </a:prstGeom>
        </p:spPr>
      </p:pic>
      <p:pic>
        <p:nvPicPr>
          <p:cNvPr id="16" name="그림 15" descr="실내이(가) 표시된 사진&#10;&#10;자동 생성된 설명">
            <a:extLst>
              <a:ext uri="{FF2B5EF4-FFF2-40B4-BE49-F238E27FC236}">
                <a16:creationId xmlns:a16="http://schemas.microsoft.com/office/drawing/2014/main" id="{A74C1752-A200-4A75-869C-094FECBE6FE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690" y="2491450"/>
            <a:ext cx="1641078" cy="1641078"/>
          </a:xfrm>
          <a:prstGeom prst="rect">
            <a:avLst/>
          </a:prstGeom>
        </p:spPr>
      </p:pic>
      <p:pic>
        <p:nvPicPr>
          <p:cNvPr id="24" name="그림 23" descr="사람, 실내, 젊은, 머리카락이(가) 표시된 사진&#10;&#10;자동 생성된 설명">
            <a:extLst>
              <a:ext uri="{FF2B5EF4-FFF2-40B4-BE49-F238E27FC236}">
                <a16:creationId xmlns:a16="http://schemas.microsoft.com/office/drawing/2014/main" id="{9F841B77-8865-493A-AEAE-687EFB008B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189" y="2389333"/>
            <a:ext cx="1332706" cy="183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954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606564" y="1527541"/>
            <a:ext cx="8978872" cy="4356916"/>
            <a:chOff x="1871550" y="1908458"/>
            <a:chExt cx="8978872" cy="4356916"/>
          </a:xfrm>
        </p:grpSpPr>
        <p:sp>
          <p:nvSpPr>
            <p:cNvPr id="12" name="평행 사변형 11"/>
            <p:cNvSpPr/>
            <p:nvPr/>
          </p:nvSpPr>
          <p:spPr>
            <a:xfrm rot="21100340">
              <a:off x="1871550" y="1908458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평행 사변형 6"/>
            <p:cNvSpPr/>
            <p:nvPr/>
          </p:nvSpPr>
          <p:spPr>
            <a:xfrm>
              <a:off x="2004137" y="1908459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99983" y="2701921"/>
              <a:ext cx="7915950" cy="156966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>
                  <a:rot lat="0" lon="0" rev="0"/>
                </a:camera>
                <a:lightRig rig="brightRoom" dir="t"/>
              </a:scene3d>
              <a:sp3d prstMaterial="plastic">
                <a:bevelT w="0" h="0"/>
                <a:bevelB w="0" h="0"/>
                <a:extrusionClr>
                  <a:schemeClr val="bg1">
                    <a:lumMod val="95000"/>
                  </a:schemeClr>
                </a:extrusionClr>
              </a:sp3d>
            </a:bodyPr>
            <a:lstStyle/>
            <a:p>
              <a:pPr algn="ctr"/>
              <a:r>
                <a:rPr lang="ko-KR" altLang="en-US" sz="9600" i="1" dirty="0">
                  <a:ln w="28575">
                    <a:solidFill>
                      <a:srgbClr val="173A4D"/>
                    </a:solidFill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outerShdw dist="88900" dir="4200000" algn="ctr" rotWithShape="0">
                      <a:srgbClr val="D12B2B"/>
                    </a:outerShdw>
                  </a:effectLst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설계</a:t>
              </a:r>
              <a:endParaRPr lang="ko-KR" altLang="en-US" sz="6600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dist="889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8" name="평행 사변형 7"/>
            <p:cNvSpPr/>
            <p:nvPr/>
          </p:nvSpPr>
          <p:spPr>
            <a:xfrm>
              <a:off x="9816712" y="1908459"/>
              <a:ext cx="901600" cy="3156586"/>
            </a:xfrm>
            <a:prstGeom prst="parallelogram">
              <a:avLst>
                <a:gd name="adj" fmla="val 78169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평행 사변형 8"/>
            <p:cNvSpPr/>
            <p:nvPr/>
          </p:nvSpPr>
          <p:spPr>
            <a:xfrm>
              <a:off x="10081988" y="1908459"/>
              <a:ext cx="768434" cy="3156586"/>
            </a:xfrm>
            <a:prstGeom prst="parallelogram">
              <a:avLst>
                <a:gd name="adj" fmla="val 91948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86183" y="5065045"/>
              <a:ext cx="436369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>
                  <a:rot lat="0" lon="0" rev="0"/>
                </a:camera>
                <a:lightRig rig="brightRoom" dir="t"/>
              </a:scene3d>
              <a:sp3d prstMaterial="plastic">
                <a:bevelT w="0" h="0"/>
                <a:bevelB w="0" h="0"/>
                <a:extrusionClr>
                  <a:schemeClr val="bg1">
                    <a:lumMod val="95000"/>
                  </a:schemeClr>
                </a:extrusionClr>
              </a:sp3d>
            </a:bodyPr>
            <a:lstStyle/>
            <a:p>
              <a:pPr algn="r"/>
              <a:r>
                <a:rPr lang="ko-KR" altLang="en-US" sz="3600" i="1" dirty="0">
                  <a:ln w="28575">
                    <a:solidFill>
                      <a:srgbClr val="173A4D"/>
                    </a:solidFill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dist="50800" dir="4200000" algn="ctr" rotWithShape="0">
                      <a:srgbClr val="173A4D"/>
                    </a:outerShdw>
                  </a:effectLst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설계 과정 </a:t>
              </a:r>
              <a:endParaRPr lang="en-US" altLang="ko-KR" sz="3600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dist="50800" dir="4200000" algn="ctr" rotWithShape="0">
                    <a:srgbClr val="173A4D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algn="r"/>
              <a:r>
                <a:rPr lang="ko-KR" altLang="en-US" sz="3600" i="1" dirty="0">
                  <a:ln w="28575">
                    <a:solidFill>
                      <a:srgbClr val="173A4D"/>
                    </a:solidFill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dist="50800" dir="4200000" algn="ctr" rotWithShape="0">
                      <a:srgbClr val="173A4D"/>
                    </a:outerShdw>
                  </a:effectLst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설계 사항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3253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3659" y="1289785"/>
            <a:ext cx="11998341" cy="53612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FCB2D30-4045-204E-A600-93381434B09B}"/>
              </a:ext>
            </a:extLst>
          </p:cNvPr>
          <p:cNvSpPr/>
          <p:nvPr/>
        </p:nvSpPr>
        <p:spPr>
          <a:xfrm>
            <a:off x="193659" y="1430504"/>
            <a:ext cx="5708377" cy="987600"/>
          </a:xfrm>
          <a:custGeom>
            <a:avLst/>
            <a:gdLst>
              <a:gd name="connsiteX0" fmla="*/ 0 w 5708377"/>
              <a:gd name="connsiteY0" fmla="*/ 0 h 987600"/>
              <a:gd name="connsiteX1" fmla="*/ 5708377 w 5708377"/>
              <a:gd name="connsiteY1" fmla="*/ 0 h 987600"/>
              <a:gd name="connsiteX2" fmla="*/ 5708377 w 5708377"/>
              <a:gd name="connsiteY2" fmla="*/ 987600 h 987600"/>
              <a:gd name="connsiteX3" fmla="*/ 0 w 5708377"/>
              <a:gd name="connsiteY3" fmla="*/ 987600 h 987600"/>
              <a:gd name="connsiteX4" fmla="*/ 0 w 5708377"/>
              <a:gd name="connsiteY4" fmla="*/ 0 h 987600"/>
              <a:gd name="connsiteX0" fmla="*/ 0 w 5708377"/>
              <a:gd name="connsiteY0" fmla="*/ 0 h 987600"/>
              <a:gd name="connsiteX1" fmla="*/ 5708377 w 5708377"/>
              <a:gd name="connsiteY1" fmla="*/ 0 h 987600"/>
              <a:gd name="connsiteX2" fmla="*/ 5209613 w 5708377"/>
              <a:gd name="connsiteY2" fmla="*/ 951974 h 987600"/>
              <a:gd name="connsiteX3" fmla="*/ 0 w 5708377"/>
              <a:gd name="connsiteY3" fmla="*/ 987600 h 987600"/>
              <a:gd name="connsiteX4" fmla="*/ 0 w 5708377"/>
              <a:gd name="connsiteY4" fmla="*/ 0 h 98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8377" h="987600">
                <a:moveTo>
                  <a:pt x="0" y="0"/>
                </a:moveTo>
                <a:lnTo>
                  <a:pt x="5708377" y="0"/>
                </a:lnTo>
                <a:lnTo>
                  <a:pt x="5209613" y="951974"/>
                </a:lnTo>
                <a:lnTo>
                  <a:pt x="0" y="987600"/>
                </a:lnTo>
                <a:lnTo>
                  <a:pt x="0" y="0"/>
                </a:lnTo>
                <a:close/>
              </a:path>
            </a:pathLst>
          </a:custGeom>
          <a:solidFill>
            <a:srgbClr val="173A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49170" y="230719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>
            <a:defPPr>
              <a:defRPr lang="ko-KR"/>
            </a:defPPr>
            <a:lvl1pPr>
              <a:defRPr sz="4000" i="1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pPr algn="ctr"/>
            <a:r>
              <a:rPr lang="ko-KR" altLang="en-US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프로젝트 설계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77062" y="333271"/>
            <a:ext cx="1074221" cy="531546"/>
            <a:chOff x="1871550" y="1908458"/>
            <a:chExt cx="8581486" cy="3156587"/>
          </a:xfrm>
        </p:grpSpPr>
        <p:sp>
          <p:nvSpPr>
            <p:cNvPr id="10" name="평행 사변형 9"/>
            <p:cNvSpPr/>
            <p:nvPr/>
          </p:nvSpPr>
          <p:spPr>
            <a:xfrm rot="21100340">
              <a:off x="1871550" y="1908458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평행 사변형 10"/>
            <p:cNvSpPr/>
            <p:nvPr/>
          </p:nvSpPr>
          <p:spPr>
            <a:xfrm>
              <a:off x="2004137" y="1908459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293714" y="249858"/>
            <a:ext cx="747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</a:t>
            </a:r>
            <a:endParaRPr lang="ko-KR" altLang="en-US" sz="3600" b="1" i="1" dirty="0">
              <a:ln w="28575">
                <a:solidFill>
                  <a:srgbClr val="173A4D"/>
                </a:solidFill>
              </a:ln>
              <a:solidFill>
                <a:schemeClr val="accent4">
                  <a:lumMod val="20000"/>
                  <a:lumOff val="80000"/>
                </a:schemeClr>
              </a:solidFill>
              <a:effectLst>
                <a:outerShdw dist="50800" dir="4200000" algn="ctr" rotWithShape="0">
                  <a:srgbClr val="D12B2B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65414F-2A38-F344-ABDD-B242713AA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595" y="1207558"/>
            <a:ext cx="3994549" cy="565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4388;p63">
            <a:extLst>
              <a:ext uri="{FF2B5EF4-FFF2-40B4-BE49-F238E27FC236}">
                <a16:creationId xmlns:a16="http://schemas.microsoft.com/office/drawing/2014/main" id="{11DF873F-0809-5248-8E6F-9A17EC34C83B}"/>
              </a:ext>
            </a:extLst>
          </p:cNvPr>
          <p:cNvSpPr/>
          <p:nvPr/>
        </p:nvSpPr>
        <p:spPr>
          <a:xfrm>
            <a:off x="7490185" y="2061557"/>
            <a:ext cx="2269961" cy="4003005"/>
          </a:xfrm>
          <a:prstGeom prst="roundRect">
            <a:avLst>
              <a:gd name="adj" fmla="val 8072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D0415B-46F1-9940-8D8B-DC0A93B06859}"/>
              </a:ext>
            </a:extLst>
          </p:cNvPr>
          <p:cNvSpPr txBox="1"/>
          <p:nvPr/>
        </p:nvSpPr>
        <p:spPr>
          <a:xfrm>
            <a:off x="482307" y="1539583"/>
            <a:ext cx="4333239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>
            <a:defPPr>
              <a:defRPr lang="ko-KR"/>
            </a:defPPr>
            <a:lvl1pPr>
              <a:defRPr sz="4000" i="1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pPr algn="ctr"/>
            <a:r>
              <a:rPr lang="ko-KR" altLang="en-US" sz="44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아이디어의 발단</a:t>
            </a:r>
          </a:p>
        </p:txBody>
      </p:sp>
      <p:sp>
        <p:nvSpPr>
          <p:cNvPr id="23" name="부제목 22">
            <a:extLst>
              <a:ext uri="{FF2B5EF4-FFF2-40B4-BE49-F238E27FC236}">
                <a16:creationId xmlns:a16="http://schemas.microsoft.com/office/drawing/2014/main" id="{5014DD0B-C0E2-4415-BC1C-B35955A08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8300" y="3763943"/>
            <a:ext cx="4669106" cy="987600"/>
          </a:xfrm>
        </p:spPr>
        <p:txBody>
          <a:bodyPr>
            <a:noAutofit/>
          </a:bodyPr>
          <a:lstStyle/>
          <a:p>
            <a:r>
              <a:rPr lang="ko-KR" altLang="en-US" sz="6000" dirty="0">
                <a:latin typeface="KOMACON" panose="020B0503000000000000" pitchFamily="34" charset="-127"/>
                <a:ea typeface="KOMACON" panose="020B0503000000000000" pitchFamily="34" charset="-127"/>
              </a:rPr>
              <a:t>아 배고파</a:t>
            </a:r>
            <a:r>
              <a:rPr lang="en-US" altLang="ko-KR" sz="6000" dirty="0">
                <a:latin typeface="KOMACON" panose="020B0503000000000000" pitchFamily="34" charset="-127"/>
                <a:ea typeface="KOMACON" panose="020B0503000000000000" pitchFamily="34" charset="-127"/>
              </a:rPr>
              <a:t>…</a:t>
            </a:r>
            <a:endParaRPr lang="ko-KR" altLang="en-US" sz="6000" dirty="0">
              <a:latin typeface="KOMACON" panose="020B0503000000000000" pitchFamily="34" charset="-127"/>
              <a:ea typeface="KOMACON" panose="020B05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8714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3659" y="1289785"/>
            <a:ext cx="11998341" cy="53612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FCB2D30-4045-204E-A600-93381434B09B}"/>
              </a:ext>
            </a:extLst>
          </p:cNvPr>
          <p:cNvSpPr/>
          <p:nvPr/>
        </p:nvSpPr>
        <p:spPr>
          <a:xfrm>
            <a:off x="193659" y="1439135"/>
            <a:ext cx="5708377" cy="987600"/>
          </a:xfrm>
          <a:custGeom>
            <a:avLst/>
            <a:gdLst>
              <a:gd name="connsiteX0" fmla="*/ 0 w 5708377"/>
              <a:gd name="connsiteY0" fmla="*/ 0 h 987600"/>
              <a:gd name="connsiteX1" fmla="*/ 5708377 w 5708377"/>
              <a:gd name="connsiteY1" fmla="*/ 0 h 987600"/>
              <a:gd name="connsiteX2" fmla="*/ 5708377 w 5708377"/>
              <a:gd name="connsiteY2" fmla="*/ 987600 h 987600"/>
              <a:gd name="connsiteX3" fmla="*/ 0 w 5708377"/>
              <a:gd name="connsiteY3" fmla="*/ 987600 h 987600"/>
              <a:gd name="connsiteX4" fmla="*/ 0 w 5708377"/>
              <a:gd name="connsiteY4" fmla="*/ 0 h 987600"/>
              <a:gd name="connsiteX0" fmla="*/ 0 w 5708377"/>
              <a:gd name="connsiteY0" fmla="*/ 0 h 987600"/>
              <a:gd name="connsiteX1" fmla="*/ 5708377 w 5708377"/>
              <a:gd name="connsiteY1" fmla="*/ 0 h 987600"/>
              <a:gd name="connsiteX2" fmla="*/ 5209613 w 5708377"/>
              <a:gd name="connsiteY2" fmla="*/ 951974 h 987600"/>
              <a:gd name="connsiteX3" fmla="*/ 0 w 5708377"/>
              <a:gd name="connsiteY3" fmla="*/ 987600 h 987600"/>
              <a:gd name="connsiteX4" fmla="*/ 0 w 5708377"/>
              <a:gd name="connsiteY4" fmla="*/ 0 h 98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8377" h="987600">
                <a:moveTo>
                  <a:pt x="0" y="0"/>
                </a:moveTo>
                <a:lnTo>
                  <a:pt x="5708377" y="0"/>
                </a:lnTo>
                <a:lnTo>
                  <a:pt x="5209613" y="951974"/>
                </a:lnTo>
                <a:lnTo>
                  <a:pt x="0" y="987600"/>
                </a:lnTo>
                <a:lnTo>
                  <a:pt x="0" y="0"/>
                </a:lnTo>
                <a:close/>
              </a:path>
            </a:pathLst>
          </a:custGeom>
          <a:solidFill>
            <a:srgbClr val="173A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TextBox 5"/>
          <p:cNvSpPr txBox="1"/>
          <p:nvPr/>
        </p:nvSpPr>
        <p:spPr>
          <a:xfrm>
            <a:off x="1249170" y="230719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>
            <a:defPPr>
              <a:defRPr lang="ko-KR"/>
            </a:defPPr>
            <a:lvl1pPr>
              <a:defRPr sz="4000" i="1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pPr algn="ctr"/>
            <a:r>
              <a:rPr lang="ko-KR" altLang="en-US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프로젝트 설계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77062" y="333271"/>
            <a:ext cx="1074221" cy="531546"/>
            <a:chOff x="1871550" y="1908458"/>
            <a:chExt cx="8581486" cy="3156587"/>
          </a:xfrm>
        </p:grpSpPr>
        <p:sp>
          <p:nvSpPr>
            <p:cNvPr id="10" name="평행 사변형 9"/>
            <p:cNvSpPr/>
            <p:nvPr/>
          </p:nvSpPr>
          <p:spPr>
            <a:xfrm rot="21100340">
              <a:off x="1871550" y="1908458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평행 사변형 10"/>
            <p:cNvSpPr/>
            <p:nvPr/>
          </p:nvSpPr>
          <p:spPr>
            <a:xfrm>
              <a:off x="2004137" y="1908459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293714" y="249858"/>
            <a:ext cx="747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</a:t>
            </a:r>
            <a:endParaRPr lang="ko-KR" altLang="en-US" sz="3600" b="1" i="1" dirty="0">
              <a:ln w="28575">
                <a:solidFill>
                  <a:srgbClr val="173A4D"/>
                </a:solidFill>
              </a:ln>
              <a:solidFill>
                <a:schemeClr val="accent4">
                  <a:lumMod val="20000"/>
                  <a:lumOff val="80000"/>
                </a:schemeClr>
              </a:solidFill>
              <a:effectLst>
                <a:outerShdw dist="50800" dir="4200000" algn="ctr" rotWithShape="0">
                  <a:srgbClr val="D12B2B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D0415B-46F1-9940-8D8B-DC0A93B06859}"/>
              </a:ext>
            </a:extLst>
          </p:cNvPr>
          <p:cNvSpPr txBox="1"/>
          <p:nvPr/>
        </p:nvSpPr>
        <p:spPr>
          <a:xfrm>
            <a:off x="665051" y="1500714"/>
            <a:ext cx="3967754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>
            <a:defPPr>
              <a:defRPr lang="ko-KR"/>
            </a:defPPr>
            <a:lvl1pPr>
              <a:defRPr sz="4000" i="1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pPr algn="ctr"/>
            <a:r>
              <a:rPr lang="ko-KR" altLang="en-US" sz="44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사전 시장 조사</a:t>
            </a:r>
          </a:p>
        </p:txBody>
      </p:sp>
      <p:pic>
        <p:nvPicPr>
          <p:cNvPr id="13" name="Google Shape;226;p34">
            <a:extLst>
              <a:ext uri="{FF2B5EF4-FFF2-40B4-BE49-F238E27FC236}">
                <a16:creationId xmlns:a16="http://schemas.microsoft.com/office/drawing/2014/main" id="{1A3430C8-FD5D-D14F-8BCF-75B7E1E5046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68098"/>
          <a:stretch/>
        </p:blipFill>
        <p:spPr>
          <a:xfrm>
            <a:off x="314027" y="2928304"/>
            <a:ext cx="5313856" cy="2084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27;p34">
            <a:extLst>
              <a:ext uri="{FF2B5EF4-FFF2-40B4-BE49-F238E27FC236}">
                <a16:creationId xmlns:a16="http://schemas.microsoft.com/office/drawing/2014/main" id="{6A8612B3-B679-2843-90B0-4A783CC5381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b="64553"/>
          <a:stretch/>
        </p:blipFill>
        <p:spPr>
          <a:xfrm>
            <a:off x="387622" y="2928304"/>
            <a:ext cx="5313857" cy="2080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 descr="텍스트, 음식, 음료이(가) 표시된 사진&#10;&#10;자동 생성된 설명">
            <a:extLst>
              <a:ext uri="{FF2B5EF4-FFF2-40B4-BE49-F238E27FC236}">
                <a16:creationId xmlns:a16="http://schemas.microsoft.com/office/drawing/2014/main" id="{1B1D9C5F-0744-48C7-96C5-852588227F2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091" y="1439135"/>
            <a:ext cx="2730559" cy="4571936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6BCF2334-A7D1-4E44-807B-9709A8AF087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829" y="1439135"/>
            <a:ext cx="2309145" cy="4608419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B5CD62E4-8028-4337-810A-9A6D9E9F8F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855" y="1500714"/>
            <a:ext cx="2555092" cy="4623187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B1D8A687-97AB-406D-B00A-2BB760DBBC0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091" y="1420634"/>
            <a:ext cx="2688047" cy="4783346"/>
          </a:xfrm>
          <a:prstGeom prst="rect">
            <a:avLst/>
          </a:prstGeom>
        </p:spPr>
      </p:pic>
      <p:pic>
        <p:nvPicPr>
          <p:cNvPr id="21" name="Google Shape;227;p34">
            <a:extLst>
              <a:ext uri="{FF2B5EF4-FFF2-40B4-BE49-F238E27FC236}">
                <a16:creationId xmlns:a16="http://schemas.microsoft.com/office/drawing/2014/main" id="{5C747EBD-75F8-451F-8021-76FB93B0AAC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b="64553"/>
          <a:stretch/>
        </p:blipFill>
        <p:spPr>
          <a:xfrm>
            <a:off x="6079104" y="3022639"/>
            <a:ext cx="5313857" cy="20809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9552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3659" y="1289785"/>
            <a:ext cx="11998341" cy="53612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FCB2D30-4045-204E-A600-93381434B09B}"/>
              </a:ext>
            </a:extLst>
          </p:cNvPr>
          <p:cNvSpPr/>
          <p:nvPr/>
        </p:nvSpPr>
        <p:spPr>
          <a:xfrm>
            <a:off x="193659" y="1439135"/>
            <a:ext cx="5708377" cy="987600"/>
          </a:xfrm>
          <a:custGeom>
            <a:avLst/>
            <a:gdLst>
              <a:gd name="connsiteX0" fmla="*/ 0 w 5708377"/>
              <a:gd name="connsiteY0" fmla="*/ 0 h 987600"/>
              <a:gd name="connsiteX1" fmla="*/ 5708377 w 5708377"/>
              <a:gd name="connsiteY1" fmla="*/ 0 h 987600"/>
              <a:gd name="connsiteX2" fmla="*/ 5708377 w 5708377"/>
              <a:gd name="connsiteY2" fmla="*/ 987600 h 987600"/>
              <a:gd name="connsiteX3" fmla="*/ 0 w 5708377"/>
              <a:gd name="connsiteY3" fmla="*/ 987600 h 987600"/>
              <a:gd name="connsiteX4" fmla="*/ 0 w 5708377"/>
              <a:gd name="connsiteY4" fmla="*/ 0 h 987600"/>
              <a:gd name="connsiteX0" fmla="*/ 0 w 5708377"/>
              <a:gd name="connsiteY0" fmla="*/ 0 h 987600"/>
              <a:gd name="connsiteX1" fmla="*/ 5708377 w 5708377"/>
              <a:gd name="connsiteY1" fmla="*/ 0 h 987600"/>
              <a:gd name="connsiteX2" fmla="*/ 5209613 w 5708377"/>
              <a:gd name="connsiteY2" fmla="*/ 951974 h 987600"/>
              <a:gd name="connsiteX3" fmla="*/ 0 w 5708377"/>
              <a:gd name="connsiteY3" fmla="*/ 987600 h 987600"/>
              <a:gd name="connsiteX4" fmla="*/ 0 w 5708377"/>
              <a:gd name="connsiteY4" fmla="*/ 0 h 98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8377" h="987600">
                <a:moveTo>
                  <a:pt x="0" y="0"/>
                </a:moveTo>
                <a:lnTo>
                  <a:pt x="5708377" y="0"/>
                </a:lnTo>
                <a:lnTo>
                  <a:pt x="5209613" y="951974"/>
                </a:lnTo>
                <a:lnTo>
                  <a:pt x="0" y="987600"/>
                </a:lnTo>
                <a:lnTo>
                  <a:pt x="0" y="0"/>
                </a:lnTo>
                <a:close/>
              </a:path>
            </a:pathLst>
          </a:custGeom>
          <a:solidFill>
            <a:srgbClr val="173A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TextBox 5"/>
          <p:cNvSpPr txBox="1"/>
          <p:nvPr/>
        </p:nvSpPr>
        <p:spPr>
          <a:xfrm>
            <a:off x="1249170" y="230719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>
            <a:defPPr>
              <a:defRPr lang="ko-KR"/>
            </a:defPPr>
            <a:lvl1pPr>
              <a:defRPr sz="4000" i="1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pPr algn="ctr"/>
            <a:r>
              <a:rPr lang="ko-KR" altLang="en-US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프로젝트 설계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77062" y="333271"/>
            <a:ext cx="1074221" cy="531546"/>
            <a:chOff x="1871550" y="1908458"/>
            <a:chExt cx="8581486" cy="3156587"/>
          </a:xfrm>
        </p:grpSpPr>
        <p:sp>
          <p:nvSpPr>
            <p:cNvPr id="10" name="평행 사변형 9"/>
            <p:cNvSpPr/>
            <p:nvPr/>
          </p:nvSpPr>
          <p:spPr>
            <a:xfrm rot="21100340">
              <a:off x="1871550" y="1908458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평행 사변형 10"/>
            <p:cNvSpPr/>
            <p:nvPr/>
          </p:nvSpPr>
          <p:spPr>
            <a:xfrm>
              <a:off x="2004137" y="1908459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293714" y="249858"/>
            <a:ext cx="747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</a:t>
            </a:r>
            <a:endParaRPr lang="ko-KR" altLang="en-US" sz="3600" b="1" i="1" dirty="0">
              <a:ln w="28575">
                <a:solidFill>
                  <a:srgbClr val="173A4D"/>
                </a:solidFill>
              </a:ln>
              <a:solidFill>
                <a:schemeClr val="accent4">
                  <a:lumMod val="20000"/>
                  <a:lumOff val="80000"/>
                </a:schemeClr>
              </a:solidFill>
              <a:effectLst>
                <a:outerShdw dist="50800" dir="4200000" algn="ctr" rotWithShape="0">
                  <a:srgbClr val="D12B2B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D0415B-46F1-9940-8D8B-DC0A93B06859}"/>
              </a:ext>
            </a:extLst>
          </p:cNvPr>
          <p:cNvSpPr txBox="1"/>
          <p:nvPr/>
        </p:nvSpPr>
        <p:spPr>
          <a:xfrm>
            <a:off x="1328694" y="1500714"/>
            <a:ext cx="2640467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>
            <a:defPPr>
              <a:defRPr lang="ko-KR"/>
            </a:defPPr>
            <a:lvl1pPr>
              <a:defRPr sz="4000" i="1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pPr algn="ctr"/>
            <a:r>
              <a:rPr lang="ko-KR" altLang="en-US" sz="44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주요 기능</a:t>
            </a:r>
          </a:p>
        </p:txBody>
      </p:sp>
      <p:sp>
        <p:nvSpPr>
          <p:cNvPr id="16" name="Google Shape;3087;p45">
            <a:extLst>
              <a:ext uri="{FF2B5EF4-FFF2-40B4-BE49-F238E27FC236}">
                <a16:creationId xmlns:a16="http://schemas.microsoft.com/office/drawing/2014/main" id="{1384440B-7D9E-DE4C-97B6-6B72D992BDE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24686" y="4481069"/>
            <a:ext cx="4690981" cy="9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2000" dirty="0">
                <a:latin typeface="KOMACON" panose="020B0503000000000000" pitchFamily="34" charset="-127"/>
                <a:ea typeface="KOMACON" panose="020B0503000000000000" pitchFamily="34" charset="-127"/>
              </a:rPr>
              <a:t>User</a:t>
            </a:r>
            <a:r>
              <a:rPr lang="ko-KR" altLang="en-US" sz="2000" dirty="0">
                <a:latin typeface="KOMACON" panose="020B0503000000000000" pitchFamily="34" charset="-127"/>
                <a:ea typeface="KOMACON" panose="020B0503000000000000" pitchFamily="34" charset="-127"/>
              </a:rPr>
              <a:t>의 기호를 바탕으로</a:t>
            </a:r>
            <a:endParaRPr lang="en-US" altLang="ko-KR" sz="2000" dirty="0">
              <a:latin typeface="KOMACON" panose="020B0503000000000000" pitchFamily="34" charset="-127"/>
              <a:ea typeface="KOMACON" panose="020B0503000000000000" pitchFamily="34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000" dirty="0">
                <a:latin typeface="KOMACON" panose="020B0503000000000000" pitchFamily="34" charset="-127"/>
                <a:ea typeface="KOMACON" panose="020B0503000000000000" pitchFamily="34" charset="-127"/>
              </a:rPr>
              <a:t>원하는 음식 장르에 대해 메뉴를 추천</a:t>
            </a:r>
            <a:endParaRPr sz="2000" dirty="0">
              <a:latin typeface="KOMACON" panose="020B0503000000000000" pitchFamily="34" charset="-127"/>
              <a:ea typeface="KOMACON" panose="020B0503000000000000" pitchFamily="34" charset="-127"/>
            </a:endParaRPr>
          </a:p>
        </p:txBody>
      </p:sp>
      <p:sp>
        <p:nvSpPr>
          <p:cNvPr id="17" name="Google Shape;3088;p45">
            <a:extLst>
              <a:ext uri="{FF2B5EF4-FFF2-40B4-BE49-F238E27FC236}">
                <a16:creationId xmlns:a16="http://schemas.microsoft.com/office/drawing/2014/main" id="{06E9E01D-BE93-A346-9D7F-157501B7BEA3}"/>
              </a:ext>
            </a:extLst>
          </p:cNvPr>
          <p:cNvSpPr txBox="1">
            <a:spLocks/>
          </p:cNvSpPr>
          <p:nvPr/>
        </p:nvSpPr>
        <p:spPr>
          <a:xfrm>
            <a:off x="6946694" y="4481069"/>
            <a:ext cx="4112959" cy="9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000" dirty="0">
                <a:latin typeface="KOMACON" panose="020B0503000000000000" pitchFamily="34" charset="-127"/>
                <a:ea typeface="KOMACON" panose="020B0503000000000000" pitchFamily="34" charset="-127"/>
              </a:rPr>
              <a:t>공공데이터를 바탕으로 </a:t>
            </a:r>
            <a:endParaRPr lang="en-US" altLang="ko-KR" sz="2000" dirty="0">
              <a:latin typeface="KOMACON" panose="020B0503000000000000" pitchFamily="34" charset="-127"/>
              <a:ea typeface="KOMACON" panose="020B0503000000000000" pitchFamily="34" charset="-127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000" dirty="0">
                <a:latin typeface="KOMACON" panose="020B0503000000000000" pitchFamily="34" charset="-127"/>
                <a:ea typeface="KOMACON" panose="020B0503000000000000" pitchFamily="34" charset="-127"/>
              </a:rPr>
              <a:t>사용자에게 위치 등의 정보를 제공 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344BB8B-264A-5043-A1E6-C2CABAEAD5FA}"/>
              </a:ext>
            </a:extLst>
          </p:cNvPr>
          <p:cNvGrpSpPr/>
          <p:nvPr/>
        </p:nvGrpSpPr>
        <p:grpSpPr>
          <a:xfrm>
            <a:off x="8730111" y="2858608"/>
            <a:ext cx="546128" cy="525590"/>
            <a:chOff x="4572000" y="1895881"/>
            <a:chExt cx="391368" cy="376650"/>
          </a:xfrm>
        </p:grpSpPr>
        <p:sp>
          <p:nvSpPr>
            <p:cNvPr id="21" name="Google Shape;14519;p80">
              <a:extLst>
                <a:ext uri="{FF2B5EF4-FFF2-40B4-BE49-F238E27FC236}">
                  <a16:creationId xmlns:a16="http://schemas.microsoft.com/office/drawing/2014/main" id="{FD8E8D56-7BD7-3D47-9007-06106CC437DF}"/>
                </a:ext>
              </a:extLst>
            </p:cNvPr>
            <p:cNvSpPr/>
            <p:nvPr/>
          </p:nvSpPr>
          <p:spPr>
            <a:xfrm>
              <a:off x="4572000" y="1895881"/>
              <a:ext cx="391368" cy="376650"/>
            </a:xfrm>
            <a:custGeom>
              <a:avLst/>
              <a:gdLst/>
              <a:ahLst/>
              <a:cxnLst/>
              <a:rect l="l" t="t" r="r" b="b"/>
              <a:pathLst>
                <a:path w="13296" h="12796" extrusionOk="0">
                  <a:moveTo>
                    <a:pt x="5258" y="834"/>
                  </a:moveTo>
                  <a:cubicBezTo>
                    <a:pt x="5799" y="834"/>
                    <a:pt x="6338" y="935"/>
                    <a:pt x="6837" y="1134"/>
                  </a:cubicBezTo>
                  <a:cubicBezTo>
                    <a:pt x="9105" y="2142"/>
                    <a:pt x="10019" y="4852"/>
                    <a:pt x="8822" y="6963"/>
                  </a:cubicBezTo>
                  <a:cubicBezTo>
                    <a:pt x="8790" y="7026"/>
                    <a:pt x="8790" y="7026"/>
                    <a:pt x="8790" y="7057"/>
                  </a:cubicBezTo>
                  <a:cubicBezTo>
                    <a:pt x="8632" y="7372"/>
                    <a:pt x="8412" y="7656"/>
                    <a:pt x="8160" y="7876"/>
                  </a:cubicBezTo>
                  <a:cubicBezTo>
                    <a:pt x="8002" y="8002"/>
                    <a:pt x="7876" y="8128"/>
                    <a:pt x="7782" y="8191"/>
                  </a:cubicBezTo>
                  <a:cubicBezTo>
                    <a:pt x="7687" y="8223"/>
                    <a:pt x="7719" y="8223"/>
                    <a:pt x="7687" y="8286"/>
                  </a:cubicBezTo>
                  <a:cubicBezTo>
                    <a:pt x="7152" y="8664"/>
                    <a:pt x="6585" y="8947"/>
                    <a:pt x="5923" y="9073"/>
                  </a:cubicBezTo>
                  <a:cubicBezTo>
                    <a:pt x="5694" y="9110"/>
                    <a:pt x="5468" y="9128"/>
                    <a:pt x="5245" y="9128"/>
                  </a:cubicBezTo>
                  <a:cubicBezTo>
                    <a:pt x="2977" y="9128"/>
                    <a:pt x="1071" y="7298"/>
                    <a:pt x="1071" y="4946"/>
                  </a:cubicBezTo>
                  <a:cubicBezTo>
                    <a:pt x="1071" y="3592"/>
                    <a:pt x="1796" y="2268"/>
                    <a:pt x="2899" y="1544"/>
                  </a:cubicBezTo>
                  <a:cubicBezTo>
                    <a:pt x="3603" y="1068"/>
                    <a:pt x="4433" y="834"/>
                    <a:pt x="5258" y="834"/>
                  </a:cubicBezTo>
                  <a:close/>
                  <a:moveTo>
                    <a:pt x="9200" y="7876"/>
                  </a:moveTo>
                  <a:lnTo>
                    <a:pt x="11909" y="10586"/>
                  </a:lnTo>
                  <a:cubicBezTo>
                    <a:pt x="12067" y="10743"/>
                    <a:pt x="12130" y="10901"/>
                    <a:pt x="12130" y="11153"/>
                  </a:cubicBezTo>
                  <a:cubicBezTo>
                    <a:pt x="12130" y="11594"/>
                    <a:pt x="11783" y="11909"/>
                    <a:pt x="11405" y="11909"/>
                  </a:cubicBezTo>
                  <a:cubicBezTo>
                    <a:pt x="11184" y="11909"/>
                    <a:pt x="10995" y="11814"/>
                    <a:pt x="10838" y="11657"/>
                  </a:cubicBezTo>
                  <a:lnTo>
                    <a:pt x="8128" y="8947"/>
                  </a:lnTo>
                  <a:cubicBezTo>
                    <a:pt x="8160" y="8916"/>
                    <a:pt x="8759" y="8506"/>
                    <a:pt x="9200" y="7876"/>
                  </a:cubicBezTo>
                  <a:close/>
                  <a:moveTo>
                    <a:pt x="5198" y="0"/>
                  </a:moveTo>
                  <a:cubicBezTo>
                    <a:pt x="3529" y="0"/>
                    <a:pt x="1985" y="882"/>
                    <a:pt x="1103" y="2205"/>
                  </a:cubicBezTo>
                  <a:cubicBezTo>
                    <a:pt x="158" y="3623"/>
                    <a:pt x="0" y="5387"/>
                    <a:pt x="630" y="6931"/>
                  </a:cubicBezTo>
                  <a:cubicBezTo>
                    <a:pt x="1470" y="8860"/>
                    <a:pt x="3356" y="9972"/>
                    <a:pt x="5251" y="9972"/>
                  </a:cubicBezTo>
                  <a:cubicBezTo>
                    <a:pt x="5988" y="9972"/>
                    <a:pt x="6725" y="9804"/>
                    <a:pt x="7404" y="9452"/>
                  </a:cubicBezTo>
                  <a:lnTo>
                    <a:pt x="10302" y="12318"/>
                  </a:lnTo>
                  <a:cubicBezTo>
                    <a:pt x="10588" y="12626"/>
                    <a:pt x="11026" y="12796"/>
                    <a:pt x="11468" y="12796"/>
                  </a:cubicBezTo>
                  <a:cubicBezTo>
                    <a:pt x="11661" y="12796"/>
                    <a:pt x="11854" y="12763"/>
                    <a:pt x="12035" y="12697"/>
                  </a:cubicBezTo>
                  <a:cubicBezTo>
                    <a:pt x="13043" y="12161"/>
                    <a:pt x="13295" y="10806"/>
                    <a:pt x="12539" y="10050"/>
                  </a:cubicBezTo>
                  <a:lnTo>
                    <a:pt x="9672" y="7183"/>
                  </a:lnTo>
                  <a:cubicBezTo>
                    <a:pt x="10334" y="5860"/>
                    <a:pt x="10334" y="4348"/>
                    <a:pt x="9767" y="3025"/>
                  </a:cubicBezTo>
                  <a:cubicBezTo>
                    <a:pt x="9042" y="1229"/>
                    <a:pt x="7215" y="0"/>
                    <a:pt x="51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2" name="Google Shape;14520;p80">
              <a:extLst>
                <a:ext uri="{FF2B5EF4-FFF2-40B4-BE49-F238E27FC236}">
                  <a16:creationId xmlns:a16="http://schemas.microsoft.com/office/drawing/2014/main" id="{B8E280B2-4F79-CA46-BD64-9F035A002BDC}"/>
                </a:ext>
              </a:extLst>
            </p:cNvPr>
            <p:cNvSpPr/>
            <p:nvPr/>
          </p:nvSpPr>
          <p:spPr>
            <a:xfrm>
              <a:off x="4627632" y="1944625"/>
              <a:ext cx="194772" cy="193623"/>
            </a:xfrm>
            <a:custGeom>
              <a:avLst/>
              <a:gdLst/>
              <a:ahLst/>
              <a:cxnLst/>
              <a:rect l="l" t="t" r="r" b="b"/>
              <a:pathLst>
                <a:path w="6617" h="6578" extrusionOk="0">
                  <a:moveTo>
                    <a:pt x="3308" y="833"/>
                  </a:moveTo>
                  <a:cubicBezTo>
                    <a:pt x="4695" y="833"/>
                    <a:pt x="5797" y="1936"/>
                    <a:pt x="5797" y="3290"/>
                  </a:cubicBezTo>
                  <a:cubicBezTo>
                    <a:pt x="5797" y="4614"/>
                    <a:pt x="4726" y="5779"/>
                    <a:pt x="3308" y="5779"/>
                  </a:cubicBezTo>
                  <a:cubicBezTo>
                    <a:pt x="1954" y="5779"/>
                    <a:pt x="851" y="4677"/>
                    <a:pt x="851" y="3290"/>
                  </a:cubicBezTo>
                  <a:cubicBezTo>
                    <a:pt x="851" y="1936"/>
                    <a:pt x="1954" y="833"/>
                    <a:pt x="3308" y="833"/>
                  </a:cubicBezTo>
                  <a:close/>
                  <a:moveTo>
                    <a:pt x="3319" y="0"/>
                  </a:moveTo>
                  <a:cubicBezTo>
                    <a:pt x="2880" y="0"/>
                    <a:pt x="2438" y="81"/>
                    <a:pt x="2017" y="234"/>
                  </a:cubicBezTo>
                  <a:cubicBezTo>
                    <a:pt x="851" y="738"/>
                    <a:pt x="0" y="1936"/>
                    <a:pt x="0" y="3259"/>
                  </a:cubicBezTo>
                  <a:cubicBezTo>
                    <a:pt x="0" y="4362"/>
                    <a:pt x="568" y="5401"/>
                    <a:pt x="1481" y="6031"/>
                  </a:cubicBezTo>
                  <a:cubicBezTo>
                    <a:pt x="2033" y="6405"/>
                    <a:pt x="2645" y="6578"/>
                    <a:pt x="3255" y="6578"/>
                  </a:cubicBezTo>
                  <a:cubicBezTo>
                    <a:pt x="3725" y="6578"/>
                    <a:pt x="4193" y="6475"/>
                    <a:pt x="4632" y="6283"/>
                  </a:cubicBezTo>
                  <a:cubicBezTo>
                    <a:pt x="5829" y="5748"/>
                    <a:pt x="6585" y="4551"/>
                    <a:pt x="6585" y="3259"/>
                  </a:cubicBezTo>
                  <a:cubicBezTo>
                    <a:pt x="6616" y="2219"/>
                    <a:pt x="6081" y="1180"/>
                    <a:pt x="5167" y="549"/>
                  </a:cubicBezTo>
                  <a:cubicBezTo>
                    <a:pt x="4605" y="175"/>
                    <a:pt x="3965" y="0"/>
                    <a:pt x="33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9920EA4-724E-7D47-B37E-4F70577E8224}"/>
              </a:ext>
            </a:extLst>
          </p:cNvPr>
          <p:cNvGrpSpPr/>
          <p:nvPr/>
        </p:nvGrpSpPr>
        <p:grpSpPr>
          <a:xfrm>
            <a:off x="3466393" y="2904486"/>
            <a:ext cx="550550" cy="553052"/>
            <a:chOff x="6667277" y="2119708"/>
            <a:chExt cx="340034" cy="341579"/>
          </a:xfrm>
        </p:grpSpPr>
        <p:sp>
          <p:nvSpPr>
            <p:cNvPr id="24" name="Google Shape;15751;p83">
              <a:extLst>
                <a:ext uri="{FF2B5EF4-FFF2-40B4-BE49-F238E27FC236}">
                  <a16:creationId xmlns:a16="http://schemas.microsoft.com/office/drawing/2014/main" id="{9B93E660-CFF6-514C-BE03-68BE565383E9}"/>
                </a:ext>
              </a:extLst>
            </p:cNvPr>
            <p:cNvSpPr/>
            <p:nvPr/>
          </p:nvSpPr>
          <p:spPr>
            <a:xfrm>
              <a:off x="6805724" y="2119708"/>
              <a:ext cx="60870" cy="60121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92" y="883"/>
                  </a:moveTo>
                  <a:cubicBezTo>
                    <a:pt x="1512" y="883"/>
                    <a:pt x="1733" y="1072"/>
                    <a:pt x="1733" y="1292"/>
                  </a:cubicBezTo>
                  <a:cubicBezTo>
                    <a:pt x="1701" y="1513"/>
                    <a:pt x="1544" y="1702"/>
                    <a:pt x="1292" y="1702"/>
                  </a:cubicBezTo>
                  <a:cubicBezTo>
                    <a:pt x="1071" y="1702"/>
                    <a:pt x="914" y="1513"/>
                    <a:pt x="914" y="1292"/>
                  </a:cubicBezTo>
                  <a:cubicBezTo>
                    <a:pt x="914" y="1072"/>
                    <a:pt x="1103" y="883"/>
                    <a:pt x="1292" y="883"/>
                  </a:cubicBezTo>
                  <a:close/>
                  <a:moveTo>
                    <a:pt x="1260" y="1"/>
                  </a:moveTo>
                  <a:cubicBezTo>
                    <a:pt x="567" y="1"/>
                    <a:pt x="0" y="568"/>
                    <a:pt x="0" y="1261"/>
                  </a:cubicBezTo>
                  <a:cubicBezTo>
                    <a:pt x="0" y="1923"/>
                    <a:pt x="567" y="2490"/>
                    <a:pt x="1260" y="2490"/>
                  </a:cubicBezTo>
                  <a:cubicBezTo>
                    <a:pt x="1985" y="2490"/>
                    <a:pt x="2520" y="1923"/>
                    <a:pt x="2520" y="1261"/>
                  </a:cubicBezTo>
                  <a:cubicBezTo>
                    <a:pt x="2520" y="599"/>
                    <a:pt x="1985" y="1"/>
                    <a:pt x="12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5" name="Google Shape;15752;p83">
              <a:extLst>
                <a:ext uri="{FF2B5EF4-FFF2-40B4-BE49-F238E27FC236}">
                  <a16:creationId xmlns:a16="http://schemas.microsoft.com/office/drawing/2014/main" id="{2F8C8C63-8885-4A4C-9663-27EF60906C6B}"/>
                </a:ext>
              </a:extLst>
            </p:cNvPr>
            <p:cNvSpPr/>
            <p:nvPr/>
          </p:nvSpPr>
          <p:spPr>
            <a:xfrm>
              <a:off x="6747149" y="2179805"/>
              <a:ext cx="179542" cy="281482"/>
            </a:xfrm>
            <a:custGeom>
              <a:avLst/>
              <a:gdLst/>
              <a:ahLst/>
              <a:cxnLst/>
              <a:rect l="l" t="t" r="r" b="b"/>
              <a:pathLst>
                <a:path w="7436" h="11658" extrusionOk="0">
                  <a:moveTo>
                    <a:pt x="5135" y="851"/>
                  </a:moveTo>
                  <a:cubicBezTo>
                    <a:pt x="5388" y="1324"/>
                    <a:pt x="5419" y="1891"/>
                    <a:pt x="5230" y="2395"/>
                  </a:cubicBezTo>
                  <a:lnTo>
                    <a:pt x="3938" y="1765"/>
                  </a:lnTo>
                  <a:cubicBezTo>
                    <a:pt x="3875" y="1749"/>
                    <a:pt x="3812" y="1741"/>
                    <a:pt x="3749" y="1741"/>
                  </a:cubicBezTo>
                  <a:cubicBezTo>
                    <a:pt x="3686" y="1741"/>
                    <a:pt x="3623" y="1749"/>
                    <a:pt x="3560" y="1765"/>
                  </a:cubicBezTo>
                  <a:lnTo>
                    <a:pt x="2269" y="2395"/>
                  </a:lnTo>
                  <a:cubicBezTo>
                    <a:pt x="2048" y="1891"/>
                    <a:pt x="2080" y="1324"/>
                    <a:pt x="2300" y="851"/>
                  </a:cubicBezTo>
                  <a:close/>
                  <a:moveTo>
                    <a:pt x="4159" y="2742"/>
                  </a:moveTo>
                  <a:lnTo>
                    <a:pt x="4946" y="3151"/>
                  </a:lnTo>
                  <a:lnTo>
                    <a:pt x="4253" y="7530"/>
                  </a:lnTo>
                  <a:lnTo>
                    <a:pt x="3308" y="7530"/>
                  </a:lnTo>
                  <a:lnTo>
                    <a:pt x="2552" y="3151"/>
                  </a:lnTo>
                  <a:lnTo>
                    <a:pt x="3340" y="2742"/>
                  </a:lnTo>
                  <a:lnTo>
                    <a:pt x="3340" y="4569"/>
                  </a:lnTo>
                  <a:cubicBezTo>
                    <a:pt x="3340" y="4789"/>
                    <a:pt x="3529" y="5010"/>
                    <a:pt x="3718" y="5010"/>
                  </a:cubicBezTo>
                  <a:cubicBezTo>
                    <a:pt x="3970" y="5010"/>
                    <a:pt x="4159" y="4789"/>
                    <a:pt x="4159" y="4569"/>
                  </a:cubicBezTo>
                  <a:lnTo>
                    <a:pt x="4159" y="2742"/>
                  </a:lnTo>
                  <a:close/>
                  <a:moveTo>
                    <a:pt x="5388" y="8318"/>
                  </a:moveTo>
                  <a:cubicBezTo>
                    <a:pt x="5608" y="8318"/>
                    <a:pt x="5766" y="8507"/>
                    <a:pt x="5766" y="8727"/>
                  </a:cubicBezTo>
                  <a:lnTo>
                    <a:pt x="5766" y="9169"/>
                  </a:lnTo>
                  <a:lnTo>
                    <a:pt x="1638" y="9169"/>
                  </a:lnTo>
                  <a:lnTo>
                    <a:pt x="1638" y="8727"/>
                  </a:lnTo>
                  <a:cubicBezTo>
                    <a:pt x="1638" y="8507"/>
                    <a:pt x="1827" y="8318"/>
                    <a:pt x="2080" y="8318"/>
                  </a:cubicBezTo>
                  <a:close/>
                  <a:moveTo>
                    <a:pt x="6207" y="9956"/>
                  </a:moveTo>
                  <a:cubicBezTo>
                    <a:pt x="6459" y="9956"/>
                    <a:pt x="6616" y="10145"/>
                    <a:pt x="6616" y="10397"/>
                  </a:cubicBezTo>
                  <a:lnTo>
                    <a:pt x="6616" y="10838"/>
                  </a:lnTo>
                  <a:lnTo>
                    <a:pt x="819" y="10838"/>
                  </a:lnTo>
                  <a:lnTo>
                    <a:pt x="819" y="10397"/>
                  </a:lnTo>
                  <a:cubicBezTo>
                    <a:pt x="819" y="10145"/>
                    <a:pt x="1008" y="9956"/>
                    <a:pt x="1260" y="9956"/>
                  </a:cubicBezTo>
                  <a:close/>
                  <a:moveTo>
                    <a:pt x="2080" y="1"/>
                  </a:moveTo>
                  <a:cubicBezTo>
                    <a:pt x="1922" y="1"/>
                    <a:pt x="1796" y="64"/>
                    <a:pt x="1733" y="190"/>
                  </a:cubicBezTo>
                  <a:cubicBezTo>
                    <a:pt x="1134" y="1040"/>
                    <a:pt x="1134" y="2143"/>
                    <a:pt x="1670" y="3057"/>
                  </a:cubicBezTo>
                  <a:lnTo>
                    <a:pt x="2426" y="7530"/>
                  </a:lnTo>
                  <a:lnTo>
                    <a:pt x="2080" y="7530"/>
                  </a:lnTo>
                  <a:cubicBezTo>
                    <a:pt x="1418" y="7530"/>
                    <a:pt x="819" y="8066"/>
                    <a:pt x="819" y="8759"/>
                  </a:cubicBezTo>
                  <a:lnTo>
                    <a:pt x="819" y="9232"/>
                  </a:lnTo>
                  <a:cubicBezTo>
                    <a:pt x="347" y="9389"/>
                    <a:pt x="0" y="9862"/>
                    <a:pt x="0" y="10429"/>
                  </a:cubicBezTo>
                  <a:lnTo>
                    <a:pt x="0" y="11248"/>
                  </a:lnTo>
                  <a:cubicBezTo>
                    <a:pt x="0" y="11500"/>
                    <a:pt x="189" y="11657"/>
                    <a:pt x="378" y="11657"/>
                  </a:cubicBezTo>
                  <a:lnTo>
                    <a:pt x="6994" y="11657"/>
                  </a:lnTo>
                  <a:cubicBezTo>
                    <a:pt x="7246" y="11657"/>
                    <a:pt x="7435" y="11437"/>
                    <a:pt x="7435" y="11248"/>
                  </a:cubicBezTo>
                  <a:lnTo>
                    <a:pt x="7435" y="10429"/>
                  </a:lnTo>
                  <a:cubicBezTo>
                    <a:pt x="7435" y="9862"/>
                    <a:pt x="7089" y="9452"/>
                    <a:pt x="6616" y="9232"/>
                  </a:cubicBezTo>
                  <a:lnTo>
                    <a:pt x="6616" y="8759"/>
                  </a:lnTo>
                  <a:cubicBezTo>
                    <a:pt x="6616" y="8066"/>
                    <a:pt x="6049" y="7530"/>
                    <a:pt x="5388" y="7530"/>
                  </a:cubicBezTo>
                  <a:lnTo>
                    <a:pt x="5041" y="7530"/>
                  </a:lnTo>
                  <a:lnTo>
                    <a:pt x="5766" y="3057"/>
                  </a:lnTo>
                  <a:cubicBezTo>
                    <a:pt x="6333" y="2206"/>
                    <a:pt x="6301" y="1072"/>
                    <a:pt x="5734" y="190"/>
                  </a:cubicBezTo>
                  <a:cubicBezTo>
                    <a:pt x="5671" y="64"/>
                    <a:pt x="5545" y="1"/>
                    <a:pt x="53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6" name="Google Shape;15753;p83">
              <a:extLst>
                <a:ext uri="{FF2B5EF4-FFF2-40B4-BE49-F238E27FC236}">
                  <a16:creationId xmlns:a16="http://schemas.microsoft.com/office/drawing/2014/main" id="{4B89311B-C08B-B646-8D80-9ED8CCBDCC19}"/>
                </a:ext>
              </a:extLst>
            </p:cNvPr>
            <p:cNvSpPr/>
            <p:nvPr/>
          </p:nvSpPr>
          <p:spPr>
            <a:xfrm>
              <a:off x="6907640" y="2219354"/>
              <a:ext cx="99671" cy="98922"/>
            </a:xfrm>
            <a:custGeom>
              <a:avLst/>
              <a:gdLst/>
              <a:ahLst/>
              <a:cxnLst/>
              <a:rect l="l" t="t" r="r" b="b"/>
              <a:pathLst>
                <a:path w="4128" h="4097" extrusionOk="0">
                  <a:moveTo>
                    <a:pt x="2017" y="1324"/>
                  </a:moveTo>
                  <a:lnTo>
                    <a:pt x="2206" y="1671"/>
                  </a:lnTo>
                  <a:cubicBezTo>
                    <a:pt x="2238" y="1734"/>
                    <a:pt x="2332" y="1828"/>
                    <a:pt x="2395" y="1860"/>
                  </a:cubicBezTo>
                  <a:lnTo>
                    <a:pt x="2742" y="2049"/>
                  </a:lnTo>
                  <a:lnTo>
                    <a:pt x="2395" y="2269"/>
                  </a:lnTo>
                  <a:cubicBezTo>
                    <a:pt x="2332" y="2301"/>
                    <a:pt x="2238" y="2364"/>
                    <a:pt x="2206" y="2458"/>
                  </a:cubicBezTo>
                  <a:lnTo>
                    <a:pt x="2017" y="2805"/>
                  </a:lnTo>
                  <a:lnTo>
                    <a:pt x="1797" y="2458"/>
                  </a:lnTo>
                  <a:cubicBezTo>
                    <a:pt x="1765" y="2364"/>
                    <a:pt x="1702" y="2301"/>
                    <a:pt x="1607" y="2269"/>
                  </a:cubicBezTo>
                  <a:lnTo>
                    <a:pt x="1261" y="2049"/>
                  </a:lnTo>
                  <a:lnTo>
                    <a:pt x="1607" y="1860"/>
                  </a:lnTo>
                  <a:cubicBezTo>
                    <a:pt x="1702" y="1828"/>
                    <a:pt x="1765" y="1734"/>
                    <a:pt x="1797" y="1671"/>
                  </a:cubicBezTo>
                  <a:lnTo>
                    <a:pt x="2017" y="1324"/>
                  </a:lnTo>
                  <a:close/>
                  <a:moveTo>
                    <a:pt x="2049" y="1"/>
                  </a:moveTo>
                  <a:cubicBezTo>
                    <a:pt x="1891" y="1"/>
                    <a:pt x="1734" y="95"/>
                    <a:pt x="1702" y="253"/>
                  </a:cubicBezTo>
                  <a:lnTo>
                    <a:pt x="1229" y="1230"/>
                  </a:lnTo>
                  <a:lnTo>
                    <a:pt x="221" y="1702"/>
                  </a:lnTo>
                  <a:cubicBezTo>
                    <a:pt x="64" y="1797"/>
                    <a:pt x="1" y="1891"/>
                    <a:pt x="1" y="2049"/>
                  </a:cubicBezTo>
                  <a:cubicBezTo>
                    <a:pt x="1" y="2206"/>
                    <a:pt x="64" y="2364"/>
                    <a:pt x="221" y="2427"/>
                  </a:cubicBezTo>
                  <a:lnTo>
                    <a:pt x="1229" y="2899"/>
                  </a:lnTo>
                  <a:lnTo>
                    <a:pt x="1702" y="3876"/>
                  </a:lnTo>
                  <a:cubicBezTo>
                    <a:pt x="1765" y="4034"/>
                    <a:pt x="1891" y="4097"/>
                    <a:pt x="2049" y="4097"/>
                  </a:cubicBezTo>
                  <a:cubicBezTo>
                    <a:pt x="2206" y="4097"/>
                    <a:pt x="2364" y="4034"/>
                    <a:pt x="2395" y="3876"/>
                  </a:cubicBezTo>
                  <a:lnTo>
                    <a:pt x="2868" y="2899"/>
                  </a:lnTo>
                  <a:lnTo>
                    <a:pt x="3907" y="2427"/>
                  </a:lnTo>
                  <a:cubicBezTo>
                    <a:pt x="4065" y="2332"/>
                    <a:pt x="4128" y="2206"/>
                    <a:pt x="4128" y="2049"/>
                  </a:cubicBezTo>
                  <a:cubicBezTo>
                    <a:pt x="4128" y="1891"/>
                    <a:pt x="4065" y="1734"/>
                    <a:pt x="3907" y="1702"/>
                  </a:cubicBezTo>
                  <a:lnTo>
                    <a:pt x="2868" y="1230"/>
                  </a:lnTo>
                  <a:lnTo>
                    <a:pt x="2395" y="253"/>
                  </a:lnTo>
                  <a:cubicBezTo>
                    <a:pt x="2332" y="95"/>
                    <a:pt x="2206" y="1"/>
                    <a:pt x="20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7" name="Google Shape;15754;p83">
              <a:extLst>
                <a:ext uri="{FF2B5EF4-FFF2-40B4-BE49-F238E27FC236}">
                  <a16:creationId xmlns:a16="http://schemas.microsoft.com/office/drawing/2014/main" id="{D50FA13D-0329-D74D-AFBD-1405CD21DF57}"/>
                </a:ext>
              </a:extLst>
            </p:cNvPr>
            <p:cNvSpPr/>
            <p:nvPr/>
          </p:nvSpPr>
          <p:spPr>
            <a:xfrm>
              <a:off x="6667277" y="2219354"/>
              <a:ext cx="99671" cy="98922"/>
            </a:xfrm>
            <a:custGeom>
              <a:avLst/>
              <a:gdLst/>
              <a:ahLst/>
              <a:cxnLst/>
              <a:rect l="l" t="t" r="r" b="b"/>
              <a:pathLst>
                <a:path w="4128" h="4097" extrusionOk="0">
                  <a:moveTo>
                    <a:pt x="2048" y="1324"/>
                  </a:moveTo>
                  <a:lnTo>
                    <a:pt x="2237" y="1671"/>
                  </a:lnTo>
                  <a:cubicBezTo>
                    <a:pt x="2269" y="1734"/>
                    <a:pt x="2363" y="1828"/>
                    <a:pt x="2426" y="1860"/>
                  </a:cubicBezTo>
                  <a:lnTo>
                    <a:pt x="2804" y="2049"/>
                  </a:lnTo>
                  <a:lnTo>
                    <a:pt x="2426" y="2269"/>
                  </a:lnTo>
                  <a:cubicBezTo>
                    <a:pt x="2363" y="2301"/>
                    <a:pt x="2269" y="2364"/>
                    <a:pt x="2237" y="2458"/>
                  </a:cubicBezTo>
                  <a:lnTo>
                    <a:pt x="2048" y="2805"/>
                  </a:lnTo>
                  <a:lnTo>
                    <a:pt x="1859" y="2458"/>
                  </a:lnTo>
                  <a:cubicBezTo>
                    <a:pt x="1796" y="2364"/>
                    <a:pt x="1733" y="2301"/>
                    <a:pt x="1638" y="2269"/>
                  </a:cubicBezTo>
                  <a:lnTo>
                    <a:pt x="1292" y="2049"/>
                  </a:lnTo>
                  <a:lnTo>
                    <a:pt x="1638" y="1860"/>
                  </a:lnTo>
                  <a:cubicBezTo>
                    <a:pt x="1733" y="1828"/>
                    <a:pt x="1796" y="1734"/>
                    <a:pt x="1859" y="1671"/>
                  </a:cubicBezTo>
                  <a:lnTo>
                    <a:pt x="2048" y="1324"/>
                  </a:lnTo>
                  <a:close/>
                  <a:moveTo>
                    <a:pt x="2079" y="1"/>
                  </a:moveTo>
                  <a:cubicBezTo>
                    <a:pt x="1922" y="1"/>
                    <a:pt x="1764" y="95"/>
                    <a:pt x="1733" y="253"/>
                  </a:cubicBezTo>
                  <a:lnTo>
                    <a:pt x="1260" y="1230"/>
                  </a:lnTo>
                  <a:lnTo>
                    <a:pt x="221" y="1702"/>
                  </a:lnTo>
                  <a:cubicBezTo>
                    <a:pt x="63" y="1797"/>
                    <a:pt x="0" y="1891"/>
                    <a:pt x="0" y="2049"/>
                  </a:cubicBezTo>
                  <a:cubicBezTo>
                    <a:pt x="0" y="2206"/>
                    <a:pt x="63" y="2364"/>
                    <a:pt x="221" y="2427"/>
                  </a:cubicBezTo>
                  <a:lnTo>
                    <a:pt x="1260" y="2899"/>
                  </a:lnTo>
                  <a:lnTo>
                    <a:pt x="1733" y="3876"/>
                  </a:lnTo>
                  <a:cubicBezTo>
                    <a:pt x="1796" y="4034"/>
                    <a:pt x="1922" y="4097"/>
                    <a:pt x="2079" y="4097"/>
                  </a:cubicBezTo>
                  <a:cubicBezTo>
                    <a:pt x="2237" y="4097"/>
                    <a:pt x="2395" y="4034"/>
                    <a:pt x="2426" y="3876"/>
                  </a:cubicBezTo>
                  <a:lnTo>
                    <a:pt x="2899" y="2899"/>
                  </a:lnTo>
                  <a:lnTo>
                    <a:pt x="3907" y="2427"/>
                  </a:lnTo>
                  <a:cubicBezTo>
                    <a:pt x="4033" y="2364"/>
                    <a:pt x="4127" y="2206"/>
                    <a:pt x="4127" y="2049"/>
                  </a:cubicBezTo>
                  <a:cubicBezTo>
                    <a:pt x="4127" y="1891"/>
                    <a:pt x="4033" y="1734"/>
                    <a:pt x="3907" y="1702"/>
                  </a:cubicBezTo>
                  <a:lnTo>
                    <a:pt x="2899" y="1230"/>
                  </a:lnTo>
                  <a:lnTo>
                    <a:pt x="2426" y="253"/>
                  </a:lnTo>
                  <a:cubicBezTo>
                    <a:pt x="2363" y="95"/>
                    <a:pt x="2237" y="1"/>
                    <a:pt x="2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3A66893-220A-354B-828A-2BA408B1A0EE}"/>
              </a:ext>
            </a:extLst>
          </p:cNvPr>
          <p:cNvSpPr txBox="1"/>
          <p:nvPr/>
        </p:nvSpPr>
        <p:spPr>
          <a:xfrm>
            <a:off x="2084274" y="3622226"/>
            <a:ext cx="293061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>
            <a:defPPr>
              <a:defRPr lang="ko-KR"/>
            </a:defPPr>
            <a:lvl1pPr>
              <a:defRPr sz="4000" i="1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pPr algn="ctr"/>
            <a:r>
              <a:rPr lang="ko-KR" altLang="en-US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음식 월드컵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135EAA9-4104-554F-8AFB-E23F6E6BF0CB}"/>
              </a:ext>
            </a:extLst>
          </p:cNvPr>
          <p:cNvSpPr txBox="1"/>
          <p:nvPr/>
        </p:nvSpPr>
        <p:spPr>
          <a:xfrm>
            <a:off x="7794349" y="3562617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>
            <a:defPPr>
              <a:defRPr lang="ko-KR"/>
            </a:defPPr>
            <a:lvl1pPr>
              <a:defRPr sz="4000" i="1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pPr algn="ctr"/>
            <a:r>
              <a:rPr lang="ko-KR" altLang="en-US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맛집 검색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7F8F941-4E65-3C42-95FD-E4E5965AF39A}"/>
              </a:ext>
            </a:extLst>
          </p:cNvPr>
          <p:cNvGrpSpPr/>
          <p:nvPr/>
        </p:nvGrpSpPr>
        <p:grpSpPr>
          <a:xfrm>
            <a:off x="1017670" y="3792943"/>
            <a:ext cx="1074221" cy="531546"/>
            <a:chOff x="1871550" y="1908458"/>
            <a:chExt cx="8581486" cy="3156587"/>
          </a:xfrm>
        </p:grpSpPr>
        <p:sp>
          <p:nvSpPr>
            <p:cNvPr id="31" name="평행 사변형 9">
              <a:extLst>
                <a:ext uri="{FF2B5EF4-FFF2-40B4-BE49-F238E27FC236}">
                  <a16:creationId xmlns:a16="http://schemas.microsoft.com/office/drawing/2014/main" id="{EA189675-D117-E944-BBB6-7125689C74C6}"/>
                </a:ext>
              </a:extLst>
            </p:cNvPr>
            <p:cNvSpPr/>
            <p:nvPr/>
          </p:nvSpPr>
          <p:spPr>
            <a:xfrm rot="21100340">
              <a:off x="1871550" y="1908458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평행 사변형 10">
              <a:extLst>
                <a:ext uri="{FF2B5EF4-FFF2-40B4-BE49-F238E27FC236}">
                  <a16:creationId xmlns:a16="http://schemas.microsoft.com/office/drawing/2014/main" id="{08BDAE7A-C1CC-F742-A1A2-6EB6E29337F8}"/>
                </a:ext>
              </a:extLst>
            </p:cNvPr>
            <p:cNvSpPr/>
            <p:nvPr/>
          </p:nvSpPr>
          <p:spPr>
            <a:xfrm>
              <a:off x="2004137" y="1908459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4720A53-E9D9-6D40-A8FA-33FCD243918A}"/>
              </a:ext>
            </a:extLst>
          </p:cNvPr>
          <p:cNvSpPr/>
          <p:nvPr/>
        </p:nvSpPr>
        <p:spPr>
          <a:xfrm>
            <a:off x="1134322" y="3709530"/>
            <a:ext cx="747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</a:t>
            </a:r>
            <a:endParaRPr lang="ko-KR" altLang="en-US" sz="3600" b="1" i="1" dirty="0">
              <a:ln w="28575">
                <a:solidFill>
                  <a:srgbClr val="173A4D"/>
                </a:solidFill>
              </a:ln>
              <a:solidFill>
                <a:schemeClr val="accent4">
                  <a:lumMod val="20000"/>
                  <a:lumOff val="80000"/>
                </a:schemeClr>
              </a:solidFill>
              <a:effectLst>
                <a:outerShdw dist="50800" dir="4200000" algn="ctr" rotWithShape="0">
                  <a:srgbClr val="D12B2B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8E4A6E9-D0E3-464C-9D7E-8147091588CA}"/>
              </a:ext>
            </a:extLst>
          </p:cNvPr>
          <p:cNvGrpSpPr/>
          <p:nvPr/>
        </p:nvGrpSpPr>
        <p:grpSpPr>
          <a:xfrm>
            <a:off x="6695620" y="3733334"/>
            <a:ext cx="1074221" cy="531546"/>
            <a:chOff x="1871550" y="1908458"/>
            <a:chExt cx="8581486" cy="3156587"/>
          </a:xfrm>
        </p:grpSpPr>
        <p:sp>
          <p:nvSpPr>
            <p:cNvPr id="35" name="평행 사변형 9">
              <a:extLst>
                <a:ext uri="{FF2B5EF4-FFF2-40B4-BE49-F238E27FC236}">
                  <a16:creationId xmlns:a16="http://schemas.microsoft.com/office/drawing/2014/main" id="{E5A431BD-1FF0-5748-AAE0-9E5FBF192496}"/>
                </a:ext>
              </a:extLst>
            </p:cNvPr>
            <p:cNvSpPr/>
            <p:nvPr/>
          </p:nvSpPr>
          <p:spPr>
            <a:xfrm rot="21100340">
              <a:off x="1871550" y="1908458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평행 사변형 10">
              <a:extLst>
                <a:ext uri="{FF2B5EF4-FFF2-40B4-BE49-F238E27FC236}">
                  <a16:creationId xmlns:a16="http://schemas.microsoft.com/office/drawing/2014/main" id="{CBBC8C96-34AB-244B-8EFE-036912020A2B}"/>
                </a:ext>
              </a:extLst>
            </p:cNvPr>
            <p:cNvSpPr/>
            <p:nvPr/>
          </p:nvSpPr>
          <p:spPr>
            <a:xfrm>
              <a:off x="2004137" y="1908459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01345B-667B-D045-9A8F-9E55A8809602}"/>
              </a:ext>
            </a:extLst>
          </p:cNvPr>
          <p:cNvSpPr/>
          <p:nvPr/>
        </p:nvSpPr>
        <p:spPr>
          <a:xfrm>
            <a:off x="6825897" y="3649921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</a:t>
            </a:r>
            <a:endParaRPr lang="ko-KR" altLang="en-US" sz="3600" b="1" i="1" dirty="0">
              <a:ln w="28575">
                <a:solidFill>
                  <a:srgbClr val="173A4D"/>
                </a:solidFill>
              </a:ln>
              <a:solidFill>
                <a:schemeClr val="accent4">
                  <a:lumMod val="20000"/>
                  <a:lumOff val="80000"/>
                </a:schemeClr>
              </a:solidFill>
              <a:effectLst>
                <a:outerShdw dist="50800" dir="4200000" algn="ctr" rotWithShape="0">
                  <a:srgbClr val="D12B2B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5797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3659" y="1289785"/>
            <a:ext cx="11998341" cy="5361272"/>
          </a:xfrm>
          <a:prstGeom prst="rect">
            <a:avLst/>
          </a:prstGeom>
          <a:solidFill>
            <a:srgbClr val="173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FCB2D30-4045-204E-A600-93381434B09B}"/>
              </a:ext>
            </a:extLst>
          </p:cNvPr>
          <p:cNvSpPr/>
          <p:nvPr/>
        </p:nvSpPr>
        <p:spPr>
          <a:xfrm>
            <a:off x="193660" y="1439135"/>
            <a:ext cx="4081458" cy="987600"/>
          </a:xfrm>
          <a:custGeom>
            <a:avLst/>
            <a:gdLst>
              <a:gd name="connsiteX0" fmla="*/ 0 w 5708377"/>
              <a:gd name="connsiteY0" fmla="*/ 0 h 987600"/>
              <a:gd name="connsiteX1" fmla="*/ 5708377 w 5708377"/>
              <a:gd name="connsiteY1" fmla="*/ 0 h 987600"/>
              <a:gd name="connsiteX2" fmla="*/ 5708377 w 5708377"/>
              <a:gd name="connsiteY2" fmla="*/ 987600 h 987600"/>
              <a:gd name="connsiteX3" fmla="*/ 0 w 5708377"/>
              <a:gd name="connsiteY3" fmla="*/ 987600 h 987600"/>
              <a:gd name="connsiteX4" fmla="*/ 0 w 5708377"/>
              <a:gd name="connsiteY4" fmla="*/ 0 h 987600"/>
              <a:gd name="connsiteX0" fmla="*/ 0 w 5708377"/>
              <a:gd name="connsiteY0" fmla="*/ 0 h 987600"/>
              <a:gd name="connsiteX1" fmla="*/ 5708377 w 5708377"/>
              <a:gd name="connsiteY1" fmla="*/ 0 h 987600"/>
              <a:gd name="connsiteX2" fmla="*/ 5209613 w 5708377"/>
              <a:gd name="connsiteY2" fmla="*/ 951974 h 987600"/>
              <a:gd name="connsiteX3" fmla="*/ 0 w 5708377"/>
              <a:gd name="connsiteY3" fmla="*/ 987600 h 987600"/>
              <a:gd name="connsiteX4" fmla="*/ 0 w 5708377"/>
              <a:gd name="connsiteY4" fmla="*/ 0 h 98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8377" h="987600">
                <a:moveTo>
                  <a:pt x="0" y="0"/>
                </a:moveTo>
                <a:lnTo>
                  <a:pt x="5708377" y="0"/>
                </a:lnTo>
                <a:lnTo>
                  <a:pt x="5209613" y="951974"/>
                </a:lnTo>
                <a:lnTo>
                  <a:pt x="0" y="9876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TextBox 5"/>
          <p:cNvSpPr txBox="1"/>
          <p:nvPr/>
        </p:nvSpPr>
        <p:spPr>
          <a:xfrm>
            <a:off x="1201676" y="259483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>
            <a:defPPr>
              <a:defRPr lang="ko-KR"/>
            </a:defPPr>
            <a:lvl1pPr>
              <a:defRPr sz="4000" i="1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pPr algn="ctr"/>
            <a:r>
              <a:rPr lang="ko-KR" altLang="en-US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프로젝트 설계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77062" y="333271"/>
            <a:ext cx="1074221" cy="531546"/>
            <a:chOff x="1871550" y="1908458"/>
            <a:chExt cx="8581486" cy="3156587"/>
          </a:xfrm>
        </p:grpSpPr>
        <p:sp>
          <p:nvSpPr>
            <p:cNvPr id="10" name="평행 사변형 9"/>
            <p:cNvSpPr/>
            <p:nvPr/>
          </p:nvSpPr>
          <p:spPr>
            <a:xfrm rot="21100340">
              <a:off x="1871550" y="1908458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평행 사변형 10"/>
            <p:cNvSpPr/>
            <p:nvPr/>
          </p:nvSpPr>
          <p:spPr>
            <a:xfrm>
              <a:off x="2004137" y="1908459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07339" y="249858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</a:t>
            </a:r>
            <a:endParaRPr lang="ko-KR" altLang="en-US" sz="3600" b="1" i="1" dirty="0">
              <a:ln w="28575">
                <a:solidFill>
                  <a:srgbClr val="173A4D"/>
                </a:solidFill>
              </a:ln>
              <a:solidFill>
                <a:schemeClr val="accent4">
                  <a:lumMod val="20000"/>
                  <a:lumOff val="80000"/>
                </a:schemeClr>
              </a:solidFill>
              <a:effectLst>
                <a:outerShdw dist="50800" dir="4200000" algn="ctr" rotWithShape="0">
                  <a:srgbClr val="D12B2B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D0415B-46F1-9940-8D8B-DC0A93B06859}"/>
              </a:ext>
            </a:extLst>
          </p:cNvPr>
          <p:cNvSpPr txBox="1"/>
          <p:nvPr/>
        </p:nvSpPr>
        <p:spPr>
          <a:xfrm>
            <a:off x="561409" y="1488811"/>
            <a:ext cx="2640467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brightRoom" dir="t"/>
            </a:scene3d>
            <a:sp3d prstMaterial="plastic">
              <a:bevelT w="0" h="0"/>
              <a:bevelB w="0" h="0"/>
              <a:extrusionClr>
                <a:schemeClr val="bg1">
                  <a:lumMod val="95000"/>
                </a:schemeClr>
              </a:extrusionClr>
            </a:sp3d>
          </a:bodyPr>
          <a:lstStyle>
            <a:defPPr>
              <a:defRPr lang="ko-KR"/>
            </a:defPPr>
            <a:lvl1pPr>
              <a:defRPr sz="4000" i="1">
                <a:ln w="28575">
                  <a:solidFill>
                    <a:srgbClr val="173A4D"/>
                  </a:solidFill>
                </a:ln>
                <a:solidFill>
                  <a:schemeClr val="accent4"/>
                </a:solidFill>
                <a:effectLst>
                  <a:outerShdw dist="508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pPr algn="ctr"/>
            <a:r>
              <a:rPr lang="ko-KR" altLang="en-US" sz="44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화면 설계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BC7F9F0-8709-5246-B40B-E334CE7432D4}"/>
              </a:ext>
            </a:extLst>
          </p:cNvPr>
          <p:cNvGrpSpPr/>
          <p:nvPr/>
        </p:nvGrpSpPr>
        <p:grpSpPr>
          <a:xfrm>
            <a:off x="1220110" y="2591897"/>
            <a:ext cx="4140981" cy="3678737"/>
            <a:chOff x="674782" y="3580584"/>
            <a:chExt cx="3286690" cy="2944145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5D1DBE28-3B0B-D647-ADB6-E91D0F4679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251" r="49165" b="52922"/>
            <a:stretch/>
          </p:blipFill>
          <p:spPr>
            <a:xfrm>
              <a:off x="674782" y="3580584"/>
              <a:ext cx="1801196" cy="294414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34245331-C388-8B40-ADFE-CEB3B0CA65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6624" r="-1" b="52922"/>
            <a:stretch/>
          </p:blipFill>
          <p:spPr>
            <a:xfrm>
              <a:off x="2315687" y="3580584"/>
              <a:ext cx="1645785" cy="294414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E35E73D5-8A48-4512-BA2C-020D8C8739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072" r="51324" b="272"/>
          <a:stretch/>
        </p:blipFill>
        <p:spPr>
          <a:xfrm>
            <a:off x="6656810" y="2576084"/>
            <a:ext cx="4415506" cy="367873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21236C6-393D-45F1-8A41-87385EC5B6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483" t="54072" r="-158" b="272"/>
          <a:stretch/>
        </p:blipFill>
        <p:spPr>
          <a:xfrm>
            <a:off x="3888247" y="2591897"/>
            <a:ext cx="4415506" cy="367873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717735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606564" y="1527541"/>
            <a:ext cx="8978872" cy="3802918"/>
            <a:chOff x="1871550" y="1908458"/>
            <a:chExt cx="8978872" cy="3802918"/>
          </a:xfrm>
        </p:grpSpPr>
        <p:sp>
          <p:nvSpPr>
            <p:cNvPr id="12" name="평행 사변형 11"/>
            <p:cNvSpPr/>
            <p:nvPr/>
          </p:nvSpPr>
          <p:spPr>
            <a:xfrm rot="21100340">
              <a:off x="1871550" y="1908458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7" name="평행 사변형 6"/>
            <p:cNvSpPr/>
            <p:nvPr/>
          </p:nvSpPr>
          <p:spPr>
            <a:xfrm>
              <a:off x="2004137" y="1908459"/>
              <a:ext cx="8448899" cy="3156586"/>
            </a:xfrm>
            <a:prstGeom prst="parallelogram">
              <a:avLst>
                <a:gd name="adj" fmla="val 22245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287008" y="2701921"/>
              <a:ext cx="554190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>
                  <a:rot lat="0" lon="0" rev="0"/>
                </a:camera>
                <a:lightRig rig="brightRoom" dir="t"/>
              </a:scene3d>
              <a:sp3d prstMaterial="plastic">
                <a:bevelT w="0" h="0"/>
                <a:bevelB w="0" h="0"/>
                <a:extrusionClr>
                  <a:schemeClr val="bg1">
                    <a:lumMod val="95000"/>
                  </a:schemeClr>
                </a:extrusionClr>
              </a:sp3d>
            </a:bodyPr>
            <a:lstStyle/>
            <a:p>
              <a:pPr algn="ctr"/>
              <a:r>
                <a:rPr lang="ko-KR" altLang="en-US" sz="9600" b="1" i="1" dirty="0">
                  <a:ln w="28575">
                    <a:solidFill>
                      <a:srgbClr val="173A4D"/>
                    </a:solidFill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outerShdw dist="88900" dir="4200000" algn="ctr" rotWithShape="0">
                      <a:srgbClr val="D12B2B"/>
                    </a:outerShdw>
                  </a:effectLst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구현 내용</a:t>
              </a:r>
              <a:endParaRPr lang="ko-KR" altLang="en-US" sz="6600" b="1" i="1" dirty="0">
                <a:ln w="28575">
                  <a:solidFill>
                    <a:srgbClr val="173A4D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dist="88900" dir="4200000" algn="ctr" rotWithShape="0">
                    <a:srgbClr val="D12B2B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8" name="평행 사변형 7"/>
            <p:cNvSpPr/>
            <p:nvPr/>
          </p:nvSpPr>
          <p:spPr>
            <a:xfrm>
              <a:off x="9816712" y="1908459"/>
              <a:ext cx="901600" cy="3156586"/>
            </a:xfrm>
            <a:prstGeom prst="parallelogram">
              <a:avLst>
                <a:gd name="adj" fmla="val 78169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9" name="평행 사변형 8"/>
            <p:cNvSpPr/>
            <p:nvPr/>
          </p:nvSpPr>
          <p:spPr>
            <a:xfrm>
              <a:off x="10081988" y="1908459"/>
              <a:ext cx="768434" cy="3156586"/>
            </a:xfrm>
            <a:prstGeom prst="parallelogram">
              <a:avLst>
                <a:gd name="adj" fmla="val 91948"/>
              </a:avLst>
            </a:prstGeom>
            <a:solidFill>
              <a:srgbClr val="173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48086" y="5065045"/>
              <a:ext cx="42017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>
                  <a:rot lat="0" lon="0" rev="0"/>
                </a:camera>
                <a:lightRig rig="brightRoom" dir="t"/>
              </a:scene3d>
              <a:sp3d prstMaterial="plastic">
                <a:bevelT w="0" h="0"/>
                <a:bevelB w="0" h="0"/>
                <a:extrusionClr>
                  <a:schemeClr val="bg1">
                    <a:lumMod val="95000"/>
                  </a:schemeClr>
                </a:extrusionClr>
              </a:sp3d>
            </a:bodyPr>
            <a:lstStyle/>
            <a:p>
              <a:pPr algn="r"/>
              <a:r>
                <a:rPr lang="ko-KR" altLang="en-US" sz="3600" b="1" i="1" dirty="0">
                  <a:ln w="28575">
                    <a:solidFill>
                      <a:srgbClr val="173A4D"/>
                    </a:solidFill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dist="50800" dir="4200000" algn="ctr" rotWithShape="0">
                      <a:srgbClr val="173A4D"/>
                    </a:outerShdw>
                  </a:effectLst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구현 내용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3480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706</TotalTime>
  <Words>505</Words>
  <Application>Microsoft Macintosh PowerPoint</Application>
  <PresentationFormat>와이드스크린</PresentationFormat>
  <Paragraphs>182</Paragraphs>
  <Slides>22</Slides>
  <Notes>10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여기어때 잘난체</vt:lpstr>
      <vt:lpstr>Raleway</vt:lpstr>
      <vt:lpstr>Arial</vt:lpstr>
      <vt:lpstr>Wingdings</vt:lpstr>
      <vt:lpstr>맑은 고딕</vt:lpstr>
      <vt:lpstr>KOMACON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조경은</dc:creator>
  <cp:lastModifiedBy>김나형(2019156005)</cp:lastModifiedBy>
  <cp:revision>117</cp:revision>
  <dcterms:created xsi:type="dcterms:W3CDTF">2019-10-10T00:25:57Z</dcterms:created>
  <dcterms:modified xsi:type="dcterms:W3CDTF">2021-12-09T14:46:45Z</dcterms:modified>
</cp:coreProperties>
</file>